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8" r:id="rId3"/>
    <p:sldId id="286" r:id="rId4"/>
    <p:sldId id="287" r:id="rId5"/>
    <p:sldId id="289" r:id="rId6"/>
    <p:sldId id="290" r:id="rId7"/>
    <p:sldId id="291" r:id="rId8"/>
    <p:sldId id="270" r:id="rId9"/>
    <p:sldId id="292" r:id="rId10"/>
    <p:sldId id="293" r:id="rId11"/>
    <p:sldId id="294" r:id="rId12"/>
    <p:sldId id="295" r:id="rId13"/>
    <p:sldId id="297" r:id="rId14"/>
    <p:sldId id="299" r:id="rId15"/>
    <p:sldId id="298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9B"/>
    <a:srgbClr val="00A1E4"/>
    <a:srgbClr val="6C6C6C"/>
    <a:srgbClr val="F93F6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66" autoAdjust="0"/>
    <p:restoredTop sz="97919" autoAdjust="0"/>
  </p:normalViewPr>
  <p:slideViewPr>
    <p:cSldViewPr>
      <p:cViewPr>
        <p:scale>
          <a:sx n="156" d="100"/>
          <a:sy n="156" d="100"/>
        </p:scale>
        <p:origin x="-1384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12C9C-4A0D-4F76-B2A2-35D414B0CA09}" type="datetimeFigureOut">
              <a:rPr lang="pt-BR" smtClean="0"/>
              <a:pPr/>
              <a:t>2/19/15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22A-4B9B-4D0E-A8F4-C0B00432C4DE}" type="slidenum">
              <a:rPr lang="pt-BR" smtClean="0"/>
              <a:pPr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61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ea typeface="Geneva" pitchFamily="124" charset="-128"/>
              </a:rPr>
              <a:t>Esta </a:t>
            </a:r>
            <a:r>
              <a:rPr lang="pt-BR" dirty="0" err="1" smtClean="0">
                <a:ea typeface="Geneva" pitchFamily="124" charset="-128"/>
              </a:rPr>
              <a:t>presentación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power</a:t>
            </a:r>
            <a:r>
              <a:rPr lang="pt-BR" dirty="0" smtClean="0">
                <a:ea typeface="Geneva" pitchFamily="124" charset="-128"/>
              </a:rPr>
              <a:t> point </a:t>
            </a:r>
            <a:r>
              <a:rPr lang="pt-BR" dirty="0" err="1" smtClean="0">
                <a:ea typeface="Geneva" pitchFamily="124" charset="-128"/>
              </a:rPr>
              <a:t>la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podrás</a:t>
            </a:r>
            <a:r>
              <a:rPr lang="pt-BR" dirty="0" smtClean="0">
                <a:ea typeface="Geneva" pitchFamily="124" charset="-128"/>
              </a:rPr>
              <a:t>, de </a:t>
            </a:r>
            <a:r>
              <a:rPr lang="pt-BR" dirty="0" err="1" smtClean="0">
                <a:ea typeface="Geneva" pitchFamily="124" charset="-128"/>
              </a:rPr>
              <a:t>acuerdo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con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el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currículum</a:t>
            </a:r>
            <a:r>
              <a:rPr lang="pt-BR" dirty="0" smtClean="0">
                <a:ea typeface="Geneva" pitchFamily="124" charset="-128"/>
              </a:rPr>
              <a:t> de cada grupo, </a:t>
            </a:r>
            <a:r>
              <a:rPr lang="pt-BR" dirty="0" err="1" smtClean="0">
                <a:ea typeface="Geneva" pitchFamily="124" charset="-128"/>
              </a:rPr>
              <a:t>trabajar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vía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cañón</a:t>
            </a:r>
            <a:r>
              <a:rPr lang="pt-BR" dirty="0" smtClean="0">
                <a:ea typeface="Geneva" pitchFamily="124" charset="-128"/>
              </a:rPr>
              <a:t>, </a:t>
            </a:r>
            <a:r>
              <a:rPr lang="pt-BR" dirty="0" err="1" smtClean="0">
                <a:ea typeface="Geneva" pitchFamily="124" charset="-128"/>
              </a:rPr>
              <a:t>televisión</a:t>
            </a:r>
            <a:r>
              <a:rPr lang="pt-BR" dirty="0" smtClean="0">
                <a:ea typeface="Geneva" pitchFamily="124" charset="-128"/>
              </a:rPr>
              <a:t> o </a:t>
            </a:r>
            <a:r>
              <a:rPr lang="pt-BR" dirty="0" err="1" smtClean="0">
                <a:ea typeface="Geneva" pitchFamily="124" charset="-128"/>
              </a:rPr>
              <a:t>pizarra</a:t>
            </a:r>
            <a:r>
              <a:rPr lang="pt-BR" dirty="0" smtClean="0">
                <a:ea typeface="Geneva" pitchFamily="124" charset="-128"/>
              </a:rPr>
              <a:t> digital </a:t>
            </a:r>
            <a:r>
              <a:rPr lang="pt-BR" dirty="0" err="1" smtClean="0">
                <a:ea typeface="Geneva" pitchFamily="124" charset="-128"/>
              </a:rPr>
              <a:t>interactiva</a:t>
            </a:r>
            <a:r>
              <a:rPr lang="pt-BR" dirty="0" smtClean="0">
                <a:ea typeface="Geneva" pitchFamily="124" charset="-128"/>
              </a:rPr>
              <a:t>. Esperamos que te </a:t>
            </a:r>
            <a:r>
              <a:rPr lang="pt-BR" dirty="0" err="1" smtClean="0">
                <a:ea typeface="Geneva" pitchFamily="124" charset="-128"/>
              </a:rPr>
              <a:t>sea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muy</a:t>
            </a:r>
            <a:r>
              <a:rPr lang="pt-BR" dirty="0" smtClean="0">
                <a:ea typeface="Geneva" pitchFamily="124" charset="-128"/>
              </a:rPr>
              <a:t> útil.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44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contestará las respuestas del </a:t>
            </a:r>
            <a:r>
              <a:rPr lang="es-ES" dirty="0" err="1" smtClean="0">
                <a:ea typeface="Geneva" pitchFamily="124" charset="-128"/>
              </a:rPr>
              <a:t>quiz</a:t>
            </a:r>
            <a:r>
              <a:rPr lang="es-ES" dirty="0" smtClean="0">
                <a:ea typeface="Geneva" pitchFamily="124" charset="-128"/>
              </a:rPr>
              <a:t> sobre el tema en una hoja.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Después de lista la actividad, recoge las hojas y haz la corrección.</a:t>
            </a:r>
            <a:r>
              <a:rPr lang="es-ES" baseline="0" dirty="0" smtClean="0">
                <a:ea typeface="Geneva" pitchFamily="124" charset="-128"/>
              </a:rPr>
              <a:t> Gana el grupo que acierte más respuestas.</a:t>
            </a:r>
            <a:endParaRPr lang="es-ES" dirty="0" smtClean="0">
              <a:ea typeface="Geneva" pitchFamily="124" charset="-128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171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voy</a:t>
            </a:r>
            <a:r>
              <a:rPr lang="es-ES" baseline="0" dirty="0" smtClean="0">
                <a:ea typeface="Geneva" pitchFamily="124" charset="-128"/>
              </a:rPr>
              <a:t> a olvidar/ voy a borrar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vamos</a:t>
            </a:r>
            <a:r>
              <a:rPr lang="es-ES" baseline="0" dirty="0" smtClean="0">
                <a:ea typeface="Geneva" pitchFamily="124" charset="-128"/>
              </a:rPr>
              <a:t> a jugar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076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 van</a:t>
            </a:r>
            <a:r>
              <a:rPr lang="es-ES" baseline="0" dirty="0" smtClean="0">
                <a:ea typeface="Geneva" pitchFamily="124" charset="-128"/>
              </a:rPr>
              <a:t> a estudiar</a:t>
            </a:r>
            <a:endParaRPr lang="es-ES" dirty="0" smtClean="0">
              <a:ea typeface="Geneva" pitchFamily="124" charset="-128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801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</a:t>
            </a:r>
            <a:r>
              <a:rPr lang="es-ES" baseline="0" dirty="0" smtClean="0">
                <a:ea typeface="Geneva" pitchFamily="124" charset="-128"/>
              </a:rPr>
              <a:t> manzanita, </a:t>
            </a:r>
            <a:r>
              <a:rPr lang="es-ES" baseline="0" dirty="0" err="1" smtClean="0">
                <a:ea typeface="Geneva" pitchFamily="124" charset="-128"/>
              </a:rPr>
              <a:t>manzanota</a:t>
            </a:r>
            <a:endParaRPr lang="es-ES" dirty="0" smtClean="0">
              <a:ea typeface="Geneva" pitchFamily="124" charset="-128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770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va a cocinar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317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mtClean="0">
                <a:ea typeface="Geneva" pitchFamily="124" charset="-128"/>
              </a:rPr>
              <a:t>Respuesta: Vas a leer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769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 userDrawn="1"/>
        </p:nvGrpSpPr>
        <p:grpSpPr>
          <a:xfrm>
            <a:off x="2183" y="116632"/>
            <a:ext cx="9141817" cy="980728"/>
            <a:chOff x="2183" y="0"/>
            <a:chExt cx="9141817" cy="980728"/>
          </a:xfrm>
        </p:grpSpPr>
        <p:sp>
          <p:nvSpPr>
            <p:cNvPr id="8" name="Rectángulo 7"/>
            <p:cNvSpPr/>
            <p:nvPr/>
          </p:nvSpPr>
          <p:spPr>
            <a:xfrm>
              <a:off x="2183" y="144016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183" y="0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2183" y="44624"/>
              <a:ext cx="9141817" cy="606574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2" name="Título 11"/>
          <p:cNvSpPr>
            <a:spLocks noGrp="1"/>
          </p:cNvSpPr>
          <p:nvPr>
            <p:ph type="title" hasCustomPrompt="1"/>
          </p:nvPr>
        </p:nvSpPr>
        <p:spPr>
          <a:xfrm>
            <a:off x="0" y="188640"/>
            <a:ext cx="9144000" cy="706090"/>
          </a:xfrm>
        </p:spPr>
        <p:txBody>
          <a:bodyPr/>
          <a:lstStyle>
            <a:lvl1pPr>
              <a:defRPr sz="3600" b="0" baseline="0">
                <a:latin typeface="Arial"/>
                <a:cs typeface="Arial"/>
              </a:defRPr>
            </a:lvl1pPr>
          </a:lstStyle>
          <a:p>
            <a:r>
              <a:rPr lang="pt-BR" dirty="0" smtClean="0"/>
              <a:t>SIMPLE PRESENT TENSE - for </a:t>
            </a:r>
            <a:r>
              <a:rPr lang="pt-BR" dirty="0" err="1" smtClean="0"/>
              <a:t>routines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0"/>
          </p:nvPr>
        </p:nvSpPr>
        <p:spPr>
          <a:xfrm>
            <a:off x="468313" y="1557338"/>
            <a:ext cx="8207375" cy="446405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err="1" smtClean="0"/>
              <a:t>Haga</a:t>
            </a:r>
            <a:r>
              <a:rPr lang="pt-BR" dirty="0" smtClean="0"/>
              <a:t> </a:t>
            </a:r>
            <a:r>
              <a:rPr lang="pt-BR" dirty="0" err="1" smtClean="0"/>
              <a:t>clic</a:t>
            </a:r>
            <a:r>
              <a:rPr lang="pt-BR" dirty="0" smtClean="0"/>
              <a:t> para modificar </a:t>
            </a:r>
            <a:r>
              <a:rPr lang="pt-BR" dirty="0" err="1" smtClean="0"/>
              <a:t>el</a:t>
            </a:r>
            <a:r>
              <a:rPr lang="pt-BR" dirty="0" smtClean="0"/>
              <a:t> estilo de texto </a:t>
            </a:r>
            <a:r>
              <a:rPr lang="pt-BR" dirty="0" err="1" smtClean="0"/>
              <a:t>del</a:t>
            </a:r>
            <a:r>
              <a:rPr lang="pt-BR" dirty="0" smtClean="0"/>
              <a:t> </a:t>
            </a:r>
            <a:r>
              <a:rPr lang="pt-BR" dirty="0" err="1" smtClean="0"/>
              <a:t>patrón</a:t>
            </a:r>
            <a:endParaRPr lang="pt-BR" dirty="0" smtClean="0"/>
          </a:p>
          <a:p>
            <a:pPr lvl="1"/>
            <a:r>
              <a:rPr lang="pt-BR" dirty="0" smtClean="0"/>
              <a:t>Segundo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2"/>
            <a:r>
              <a:rPr lang="pt-BR" dirty="0" err="1" smtClean="0"/>
              <a:t>Tercer</a:t>
            </a:r>
            <a:r>
              <a:rPr lang="pt-BR" dirty="0" smtClean="0"/>
              <a:t>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3"/>
            <a:r>
              <a:rPr lang="pt-BR" dirty="0" smtClean="0"/>
              <a:t>Cuarto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4"/>
            <a:r>
              <a:rPr lang="pt-BR" dirty="0" smtClean="0"/>
              <a:t>Quinto </a:t>
            </a:r>
            <a:r>
              <a:rPr lang="pt-BR" dirty="0" err="1" smtClean="0"/>
              <a:t>nivel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2420938"/>
            <a:ext cx="8713787" cy="201612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lvl="0"/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in,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under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b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across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 smtClean="0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 smtClean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1844824"/>
            <a:ext cx="8568630" cy="15128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rgbClr val="00A1E4"/>
                </a:solidFill>
                <a:latin typeface="Arial Black"/>
                <a:cs typeface="Arial Black"/>
              </a:defRPr>
            </a:lvl1pPr>
            <a:lvl2pPr>
              <a:defRPr>
                <a:solidFill>
                  <a:srgbClr val="00A1E4"/>
                </a:solidFill>
              </a:defRPr>
            </a:lvl2pPr>
            <a:lvl3pPr>
              <a:defRPr>
                <a:solidFill>
                  <a:srgbClr val="00A1E4"/>
                </a:solidFill>
              </a:defRPr>
            </a:lvl3pPr>
            <a:lvl4pPr>
              <a:defRPr>
                <a:solidFill>
                  <a:srgbClr val="00A1E4"/>
                </a:solidFill>
              </a:defRPr>
            </a:lvl4pPr>
            <a:lvl5pPr>
              <a:defRPr>
                <a:solidFill>
                  <a:srgbClr val="00A1E4"/>
                </a:solidFill>
              </a:defRPr>
            </a:lvl5pPr>
          </a:lstStyle>
          <a:p>
            <a:pPr lvl="0"/>
            <a:r>
              <a:rPr lang="pt-BR" dirty="0" smtClean="0"/>
              <a:t>The </a:t>
            </a:r>
            <a:r>
              <a:rPr lang="pt-BR" dirty="0" err="1" smtClean="0"/>
              <a:t>Simple</a:t>
            </a:r>
            <a:r>
              <a:rPr lang="pt-BR" dirty="0" smtClean="0"/>
              <a:t> </a:t>
            </a:r>
            <a:r>
              <a:rPr lang="pt-BR" dirty="0" err="1" smtClean="0"/>
              <a:t>Present</a:t>
            </a:r>
            <a:r>
              <a:rPr lang="pt-BR" dirty="0" smtClean="0"/>
              <a:t> Tense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used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express</a:t>
            </a:r>
            <a:r>
              <a:rPr lang="pt-BR" dirty="0" smtClean="0"/>
              <a:t> </a:t>
            </a:r>
            <a:r>
              <a:rPr lang="pt-BR" dirty="0" err="1" smtClean="0"/>
              <a:t>routine</a:t>
            </a:r>
            <a:r>
              <a:rPr lang="pt-BR" dirty="0" smtClean="0"/>
              <a:t> </a:t>
            </a:r>
            <a:r>
              <a:rPr lang="pt-BR" dirty="0" err="1" smtClean="0"/>
              <a:t>actions</a:t>
            </a:r>
            <a:r>
              <a:rPr lang="pt-BR" dirty="0" smtClean="0"/>
              <a:t>, </a:t>
            </a:r>
            <a:r>
              <a:rPr lang="pt-BR" dirty="0" err="1" smtClean="0"/>
              <a:t>things</a:t>
            </a:r>
            <a:r>
              <a:rPr lang="pt-BR" dirty="0" smtClean="0"/>
              <a:t> </a:t>
            </a:r>
            <a:r>
              <a:rPr lang="pt-BR" dirty="0" err="1" smtClean="0"/>
              <a:t>we</a:t>
            </a:r>
            <a:r>
              <a:rPr lang="pt-BR" dirty="0" smtClean="0"/>
              <a:t> do as a </a:t>
            </a:r>
            <a:r>
              <a:rPr lang="pt-BR" dirty="0" err="1" smtClean="0"/>
              <a:t>habit</a:t>
            </a:r>
            <a:r>
              <a:rPr lang="pt-BR" dirty="0" smtClean="0"/>
              <a:t>.</a:t>
            </a:r>
          </a:p>
          <a:p>
            <a:pPr lvl="0"/>
            <a:endParaRPr lang="pt-BR" dirty="0" err="1" smtClean="0"/>
          </a:p>
        </p:txBody>
      </p:sp>
    </p:spTree>
    <p:extLst>
      <p:ext uri="{BB962C8B-B14F-4D97-AF65-F5344CB8AC3E}">
        <p14:creationId xmlns:p14="http://schemas.microsoft.com/office/powerpoint/2010/main" val="377106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4" y="1988840"/>
            <a:ext cx="8281169" cy="381635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21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6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3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2627784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4" name="Marcador de posición de imagen 15"/>
          <p:cNvSpPr>
            <a:spLocks noGrp="1"/>
          </p:cNvSpPr>
          <p:nvPr>
            <p:ph type="pic" sz="quarter" idx="12"/>
          </p:nvPr>
        </p:nvSpPr>
        <p:spPr>
          <a:xfrm>
            <a:off x="467546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5" name="Marcador de posición de imagen 15"/>
          <p:cNvSpPr>
            <a:spLocks noGrp="1"/>
          </p:cNvSpPr>
          <p:nvPr>
            <p:ph type="pic" sz="quarter" idx="13"/>
          </p:nvPr>
        </p:nvSpPr>
        <p:spPr>
          <a:xfrm>
            <a:off x="2627784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5004048" y="5224686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5004048" y="4357663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" name="Agrupar 58"/>
          <p:cNvGrpSpPr>
            <a:grpSpLocks/>
          </p:cNvGrpSpPr>
          <p:nvPr userDrawn="1"/>
        </p:nvGrpSpPr>
        <p:grpSpPr bwMode="auto">
          <a:xfrm>
            <a:off x="539552" y="1777528"/>
            <a:ext cx="553442" cy="571352"/>
            <a:chOff x="4133048" y="1052736"/>
            <a:chExt cx="5210089" cy="5376597"/>
          </a:xfrm>
        </p:grpSpPr>
        <p:grpSp>
          <p:nvGrpSpPr>
            <p:cNvPr id="45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52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3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6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47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9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0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54" name="Marcador de texto 65"/>
          <p:cNvSpPr>
            <a:spLocks noGrp="1"/>
          </p:cNvSpPr>
          <p:nvPr>
            <p:ph type="body" sz="quarter" idx="15" hasCustomPrompt="1"/>
          </p:nvPr>
        </p:nvSpPr>
        <p:spPr>
          <a:xfrm>
            <a:off x="61022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55" name="Agrupar 58"/>
          <p:cNvGrpSpPr>
            <a:grpSpLocks/>
          </p:cNvGrpSpPr>
          <p:nvPr userDrawn="1"/>
        </p:nvGrpSpPr>
        <p:grpSpPr bwMode="auto">
          <a:xfrm>
            <a:off x="2794422" y="1777528"/>
            <a:ext cx="553442" cy="571352"/>
            <a:chOff x="4133048" y="1052736"/>
            <a:chExt cx="5210089" cy="5376597"/>
          </a:xfrm>
        </p:grpSpPr>
        <p:grpSp>
          <p:nvGrpSpPr>
            <p:cNvPr id="56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63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4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57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58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9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0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1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2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65" name="Marcador de texto 65"/>
          <p:cNvSpPr>
            <a:spLocks noGrp="1"/>
          </p:cNvSpPr>
          <p:nvPr>
            <p:ph type="body" sz="quarter" idx="16" hasCustomPrompt="1"/>
          </p:nvPr>
        </p:nvSpPr>
        <p:spPr>
          <a:xfrm>
            <a:off x="286509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80" name="Agrupar 58"/>
          <p:cNvGrpSpPr>
            <a:grpSpLocks/>
          </p:cNvGrpSpPr>
          <p:nvPr userDrawn="1"/>
        </p:nvGrpSpPr>
        <p:grpSpPr bwMode="auto">
          <a:xfrm>
            <a:off x="539552" y="4005064"/>
            <a:ext cx="553442" cy="571352"/>
            <a:chOff x="4133048" y="1052736"/>
            <a:chExt cx="5210089" cy="5376597"/>
          </a:xfrm>
        </p:grpSpPr>
        <p:grpSp>
          <p:nvGrpSpPr>
            <p:cNvPr id="81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88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82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83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6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7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90" name="Marcador de texto 65"/>
          <p:cNvSpPr>
            <a:spLocks noGrp="1"/>
          </p:cNvSpPr>
          <p:nvPr>
            <p:ph type="body" sz="quarter" idx="17" hasCustomPrompt="1"/>
          </p:nvPr>
        </p:nvSpPr>
        <p:spPr>
          <a:xfrm>
            <a:off x="61022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91" name="Agrupar 58"/>
          <p:cNvGrpSpPr>
            <a:grpSpLocks/>
          </p:cNvGrpSpPr>
          <p:nvPr userDrawn="1"/>
        </p:nvGrpSpPr>
        <p:grpSpPr bwMode="auto">
          <a:xfrm>
            <a:off x="2794422" y="4005064"/>
            <a:ext cx="553442" cy="571352"/>
            <a:chOff x="4133048" y="1052736"/>
            <a:chExt cx="5210089" cy="5376597"/>
          </a:xfrm>
        </p:grpSpPr>
        <p:grpSp>
          <p:nvGrpSpPr>
            <p:cNvPr id="92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99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0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93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94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7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8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01" name="Marcador de texto 65"/>
          <p:cNvSpPr>
            <a:spLocks noGrp="1"/>
          </p:cNvSpPr>
          <p:nvPr>
            <p:ph type="body" sz="quarter" idx="18" hasCustomPrompt="1"/>
          </p:nvPr>
        </p:nvSpPr>
        <p:spPr>
          <a:xfrm>
            <a:off x="286509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/>
          </p:nvPr>
        </p:nvSpPr>
        <p:spPr>
          <a:xfrm>
            <a:off x="5076055" y="2133722"/>
            <a:ext cx="3817119" cy="1439294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5076825" y="3933825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0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539556" y="2060848"/>
            <a:ext cx="3816418" cy="3816422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4788024" y="5368032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4788024" y="4501009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 hasCustomPrompt="1"/>
          </p:nvPr>
        </p:nvSpPr>
        <p:spPr>
          <a:xfrm>
            <a:off x="4860031" y="2277068"/>
            <a:ext cx="4067945" cy="1439294"/>
          </a:xfrm>
          <a:prstGeom prst="rect">
            <a:avLst/>
          </a:prstGeom>
        </p:spPr>
        <p:txBody>
          <a:bodyPr vert="horz"/>
          <a:lstStyle>
            <a:lvl1pPr>
              <a:defRPr sz="2800" baseline="0">
                <a:latin typeface="Arial Black"/>
                <a:cs typeface="Arial Black"/>
              </a:defRPr>
            </a:lvl1pPr>
          </a:lstStyle>
          <a:p>
            <a:pPr marL="0" indent="0">
              <a:buNone/>
            </a:pPr>
            <a:r>
              <a:rPr lang="es-ES" dirty="0" err="1" smtClean="0"/>
              <a:t>Associate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phrases</a:t>
            </a:r>
            <a:r>
              <a:rPr lang="es-ES" dirty="0" smtClean="0"/>
              <a:t> </a:t>
            </a:r>
            <a:r>
              <a:rPr lang="es-ES" dirty="0" err="1" smtClean="0"/>
              <a:t>below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4932114" y="4077171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15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88640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 b="1" dirty="0" smtClean="0">
                <a:solidFill>
                  <a:srgbClr val="F93F63"/>
                </a:solidFill>
                <a:latin typeface="Arial Black" charset="0"/>
                <a:cs typeface="Arial Black" charset="0"/>
              </a:rPr>
              <a:t>ON</a:t>
            </a:r>
            <a:endParaRPr lang="es-ES" sz="4400" b="1" dirty="0">
              <a:solidFill>
                <a:srgbClr val="F93F63"/>
              </a:solidFill>
              <a:latin typeface="Arial Black" charset="0"/>
              <a:cs typeface="Arial Black" charset="0"/>
            </a:endParaRPr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8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93F63"/>
              </a:solidFill>
            </a:endParaRP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468313" y="6669088"/>
            <a:ext cx="8207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 userDrawn="1"/>
        </p:nvSpPr>
        <p:spPr>
          <a:xfrm>
            <a:off x="3347864" y="6381750"/>
            <a:ext cx="2448272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563888" y="6453336"/>
            <a:ext cx="2016224" cy="312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64" r:id="rId5"/>
    <p:sldLayoutId id="2147483665" r:id="rId6"/>
    <p:sldLayoutId id="2147483655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2456898"/>
            <a:ext cx="6840760" cy="1944204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PERÍFRASIS VERBAL </a:t>
            </a: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/>
            </a:r>
            <a:b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DE FUTURO</a:t>
            </a: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/>
            </a:r>
            <a:b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Boletín Santillana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Español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Contextualización</a:t>
            </a:r>
            <a:endParaRPr lang="es-ES" sz="4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9378"/>
            <a:ext cx="9144000" cy="290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86542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Explicación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21274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3"/>
          <p:cNvSpPr txBox="1">
            <a:spLocks/>
          </p:cNvSpPr>
          <p:nvPr/>
        </p:nvSpPr>
        <p:spPr bwMode="auto">
          <a:xfrm>
            <a:off x="2864933" y="1887215"/>
            <a:ext cx="2067107" cy="4616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A1E4"/>
                </a:solidFill>
                <a:latin typeface="Arial Black"/>
                <a:cs typeface="Arial Black"/>
              </a:rPr>
              <a:t>IR</a:t>
            </a:r>
            <a:endParaRPr lang="en-US" sz="24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51" name="Rectangle 44"/>
          <p:cNvSpPr/>
          <p:nvPr/>
        </p:nvSpPr>
        <p:spPr bwMode="auto">
          <a:xfrm>
            <a:off x="0" y="4221087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Rectangle 42"/>
          <p:cNvSpPr/>
          <p:nvPr/>
        </p:nvSpPr>
        <p:spPr bwMode="auto">
          <a:xfrm>
            <a:off x="0" y="3354064"/>
            <a:ext cx="9144000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Rectangle 1"/>
          <p:cNvSpPr/>
          <p:nvPr/>
        </p:nvSpPr>
        <p:spPr bwMode="auto">
          <a:xfrm>
            <a:off x="0" y="2420888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Title 13"/>
          <p:cNvSpPr txBox="1">
            <a:spLocks/>
          </p:cNvSpPr>
          <p:nvPr/>
        </p:nvSpPr>
        <p:spPr bwMode="auto">
          <a:xfrm>
            <a:off x="6732240" y="1887215"/>
            <a:ext cx="2411760" cy="4616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A1E4"/>
                </a:solidFill>
                <a:latin typeface="Arial Black"/>
                <a:cs typeface="Arial Black"/>
              </a:rPr>
              <a:t>INFINITIVO</a:t>
            </a:r>
            <a:endParaRPr lang="en-US" sz="24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843809" y="2348880"/>
            <a:ext cx="2088232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voy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vas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va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vamos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</a:rPr>
              <a:t>vais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van</a:t>
            </a:r>
          </a:p>
        </p:txBody>
      </p:sp>
      <p:sp>
        <p:nvSpPr>
          <p:cNvPr id="60" name="Content Placeholder 2"/>
          <p:cNvSpPr txBox="1">
            <a:spLocks/>
          </p:cNvSpPr>
          <p:nvPr/>
        </p:nvSpPr>
        <p:spPr bwMode="auto">
          <a:xfrm>
            <a:off x="6732240" y="2323346"/>
            <a:ext cx="2051720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termin</a:t>
            </a:r>
            <a:r>
              <a:rPr lang="en-US" sz="2000" b="1" dirty="0" err="1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endParaRPr lang="en-US" sz="2000" b="1" dirty="0">
              <a:solidFill>
                <a:srgbClr val="00A1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  <a:r>
              <a:rPr lang="en-US" sz="2000" b="1" dirty="0" err="1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endParaRPr lang="en-US" sz="2000" b="1" dirty="0">
              <a:solidFill>
                <a:srgbClr val="00A1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000" b="1" dirty="0" err="1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endParaRPr lang="en-US" sz="2000" b="1" dirty="0">
              <a:solidFill>
                <a:srgbClr val="00A1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estudi</a:t>
            </a:r>
            <a:r>
              <a:rPr lang="en-US" sz="2000" b="1" dirty="0" err="1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endParaRPr lang="en-US" sz="2000" b="1" dirty="0">
              <a:solidFill>
                <a:srgbClr val="00A1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vend</a:t>
            </a:r>
            <a:r>
              <a:rPr lang="en-US" sz="2000" b="1" dirty="0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segu</a:t>
            </a:r>
            <a:r>
              <a:rPr lang="en-US" sz="2000" b="1" dirty="0" err="1">
                <a:solidFill>
                  <a:srgbClr val="00A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endParaRPr lang="en-US" sz="2000" b="1" dirty="0">
              <a:solidFill>
                <a:srgbClr val="00A1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Straight Connector 19"/>
          <p:cNvCxnSpPr/>
          <p:nvPr/>
        </p:nvCxnSpPr>
        <p:spPr bwMode="auto">
          <a:xfrm>
            <a:off x="4932040" y="1916832"/>
            <a:ext cx="0" cy="3240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9"/>
          <p:cNvCxnSpPr/>
          <p:nvPr/>
        </p:nvCxnSpPr>
        <p:spPr bwMode="auto">
          <a:xfrm>
            <a:off x="2836128" y="1916832"/>
            <a:ext cx="0" cy="3240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5496" y="2348880"/>
            <a:ext cx="2673350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yo</a:t>
            </a:r>
            <a:endParaRPr lang="en-US" sz="2000" dirty="0" smtClean="0">
              <a:solidFill>
                <a:srgbClr val="006D9B"/>
              </a:solidFill>
              <a:latin typeface="Arial Black"/>
              <a:cs typeface="Arial Black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t</a:t>
            </a:r>
            <a:r>
              <a:rPr lang="en-US" sz="2000" dirty="0" err="1" smtClean="0">
                <a:solidFill>
                  <a:srgbClr val="006D9B"/>
                </a:solidFill>
                <a:latin typeface="Arial Black"/>
                <a:cs typeface="Arial Black"/>
              </a:rPr>
              <a:t>ú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/>
            </a:r>
            <a:b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</a:b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él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>/</a:t>
            </a: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ella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>/</a:t>
            </a: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usted</a:t>
            </a:r>
            <a:endParaRPr lang="en-US" sz="2000" dirty="0" smtClean="0">
              <a:solidFill>
                <a:srgbClr val="006D9B"/>
              </a:solidFill>
              <a:latin typeface="Arial Black"/>
              <a:cs typeface="Arial Black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nosotros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>/-as</a:t>
            </a:r>
            <a:endParaRPr lang="en-US" sz="2000" dirty="0" smtClean="0">
              <a:solidFill>
                <a:srgbClr val="006D9B"/>
              </a:solidFill>
              <a:latin typeface="Arial Black"/>
              <a:cs typeface="Arial Black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vosotros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>/-as</a:t>
            </a:r>
            <a:endParaRPr lang="en-US" sz="2000" dirty="0" smtClean="0">
              <a:solidFill>
                <a:srgbClr val="006D9B"/>
              </a:solidFill>
              <a:latin typeface="Arial Black"/>
              <a:cs typeface="Arial Black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err="1">
                <a:solidFill>
                  <a:srgbClr val="006D9B"/>
                </a:solidFill>
                <a:latin typeface="Arial Black"/>
                <a:cs typeface="Arial Black"/>
              </a:rPr>
              <a:t>ellos</a:t>
            </a:r>
            <a:r>
              <a:rPr lang="en-US" sz="2000" dirty="0">
                <a:solidFill>
                  <a:srgbClr val="006D9B"/>
                </a:solidFill>
                <a:latin typeface="Arial Black"/>
                <a:cs typeface="Arial Black"/>
              </a:rPr>
              <a:t>/-as/</a:t>
            </a:r>
            <a:r>
              <a:rPr lang="en-US" sz="2000" dirty="0" err="1" smtClean="0">
                <a:solidFill>
                  <a:srgbClr val="006D9B"/>
                </a:solidFill>
                <a:latin typeface="Arial Black"/>
                <a:cs typeface="Arial Black"/>
              </a:rPr>
              <a:t>ustedes</a:t>
            </a:r>
            <a:endParaRPr lang="en-US" sz="2000" dirty="0" smtClean="0">
              <a:solidFill>
                <a:srgbClr val="006D9B"/>
              </a:solidFill>
              <a:latin typeface="Arial Black"/>
              <a:cs typeface="Arial Black"/>
            </a:endParaRPr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Ir </a:t>
            </a:r>
            <a:r>
              <a:rPr lang="es-ES" sz="3600" dirty="0" smtClean="0">
                <a:solidFill>
                  <a:schemeClr val="bg1"/>
                </a:solidFill>
                <a:latin typeface="Arial Black"/>
                <a:cs typeface="Arial Black"/>
              </a:rPr>
              <a:t>(en </a:t>
            </a:r>
            <a:r>
              <a:rPr lang="es-ES" sz="3600" dirty="0">
                <a:solidFill>
                  <a:schemeClr val="bg1"/>
                </a:solidFill>
                <a:latin typeface="Arial Black"/>
                <a:cs typeface="Arial Black"/>
              </a:rPr>
              <a:t>presente)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> </a:t>
            </a:r>
            <a:r>
              <a:rPr lang="es-ES" sz="3600" dirty="0" smtClean="0">
                <a:solidFill>
                  <a:schemeClr val="bg1"/>
                </a:solidFill>
                <a:latin typeface="Arial Black"/>
                <a:cs typeface="Arial Black"/>
              </a:rPr>
              <a:t>+ </a:t>
            </a:r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“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>a</a:t>
            </a:r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” </a:t>
            </a:r>
            <a:r>
              <a:rPr lang="es-ES" sz="3600" dirty="0" smtClean="0">
                <a:solidFill>
                  <a:schemeClr val="bg1"/>
                </a:solidFill>
                <a:latin typeface="Arial Black"/>
                <a:cs typeface="Arial Black"/>
              </a:rPr>
              <a:t>+infinitivo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</a:b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 bwMode="auto">
          <a:xfrm>
            <a:off x="360040" y="1887215"/>
            <a:ext cx="2355139" cy="4616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A1E4"/>
                </a:solidFill>
                <a:latin typeface="Arial Black"/>
                <a:cs typeface="Arial Black"/>
              </a:rPr>
              <a:t>PERSONAS</a:t>
            </a:r>
            <a:endParaRPr lang="en-US" sz="24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 bwMode="auto">
          <a:xfrm>
            <a:off x="4809149" y="1887215"/>
            <a:ext cx="2067107" cy="4616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A1E4"/>
                </a:solidFill>
                <a:latin typeface="Arial Black"/>
                <a:cs typeface="Arial Black"/>
              </a:rPr>
              <a:t>a</a:t>
            </a:r>
            <a:endParaRPr lang="en-US" sz="24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788024" y="2323346"/>
            <a:ext cx="2088232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algn="ct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</p:txBody>
      </p:sp>
      <p:cxnSp>
        <p:nvCxnSpPr>
          <p:cNvPr id="21" name="Straight Connector 19"/>
          <p:cNvCxnSpPr/>
          <p:nvPr/>
        </p:nvCxnSpPr>
        <p:spPr bwMode="auto">
          <a:xfrm>
            <a:off x="6660232" y="1916832"/>
            <a:ext cx="0" cy="3240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17448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0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4294967295"/>
          </p:nvPr>
        </p:nvSpPr>
        <p:spPr>
          <a:xfrm>
            <a:off x="539552" y="3645024"/>
            <a:ext cx="7704856" cy="14401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Expresa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  <a:t>Un 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futuro presentado como </a:t>
            </a:r>
            <a: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  <a:t>inmediato</a:t>
            </a:r>
            <a:b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</a:b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Ejemplo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2000" dirty="0">
                <a:solidFill>
                  <a:srgbClr val="00A1E4"/>
                </a:solidFill>
                <a:latin typeface="Arial Black"/>
                <a:cs typeface="Arial Black"/>
              </a:rPr>
              <a:t>Voy a 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sal</a:t>
            </a:r>
            <a:r>
              <a:rPr lang="es-ES" sz="2000" dirty="0">
                <a:solidFill>
                  <a:srgbClr val="00A1E4"/>
                </a:solidFill>
                <a:latin typeface="Arial Black"/>
                <a:cs typeface="Arial Black"/>
              </a:rPr>
              <a:t>ir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 un rato</a:t>
            </a:r>
            <a: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  <a:t>.</a:t>
            </a:r>
            <a:endParaRPr lang="es-ES" sz="2000" dirty="0">
              <a:solidFill>
                <a:srgbClr val="595959"/>
              </a:solidFill>
              <a:latin typeface="Arial Black"/>
              <a:cs typeface="Arial Black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2061270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s-ES" sz="2800" dirty="0">
                <a:solidFill>
                  <a:srgbClr val="00A1E4"/>
                </a:solidFill>
                <a:latin typeface="Arial"/>
                <a:cs typeface="Arial"/>
              </a:rPr>
              <a:t>Ir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 en presente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>+ 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preposición </a:t>
            </a:r>
            <a:r>
              <a:rPr lang="es-ES" sz="2800" dirty="0">
                <a:solidFill>
                  <a:srgbClr val="00A1E4"/>
                </a:solidFill>
                <a:latin typeface="Arial"/>
                <a:cs typeface="Arial"/>
              </a:rPr>
              <a:t>a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>+ 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infinitivo del verbo principal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000" b="1" dirty="0" smtClean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es-ES" sz="2000" b="1" dirty="0">
                <a:solidFill>
                  <a:schemeClr val="tx1"/>
                </a:solidFill>
                <a:latin typeface="Arial"/>
                <a:cs typeface="Arial"/>
              </a:rPr>
              <a:t>equivale a algunos usos del Futuro Imperfecto)</a:t>
            </a: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107505" y="188640"/>
            <a:ext cx="9000998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Usos de la perífrasis </a:t>
            </a: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de 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futuro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467544" y="5373217"/>
            <a:ext cx="8208912" cy="504055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¡Ojo!: </a:t>
            </a:r>
            <a:r>
              <a:rPr lang="es-ES" sz="2000" dirty="0">
                <a:solidFill>
                  <a:srgbClr val="00A1E4"/>
                </a:solidFill>
                <a:latin typeface="Arial"/>
                <a:cs typeface="Arial"/>
              </a:rPr>
              <a:t>El uso de la preposición a es obligatorio.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659417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4294967295"/>
          </p:nvPr>
        </p:nvSpPr>
        <p:spPr>
          <a:xfrm>
            <a:off x="539552" y="3645024"/>
            <a:ext cx="7704856" cy="14401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Expresa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  <a:t>Un 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futuro más </a:t>
            </a:r>
            <a:r>
              <a:rPr lang="es-ES" sz="2000" dirty="0" smtClean="0">
                <a:solidFill>
                  <a:srgbClr val="595959"/>
                </a:solidFill>
                <a:latin typeface="Arial Black"/>
                <a:cs typeface="Arial Black"/>
              </a:rPr>
              <a:t>lejano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Ejemplo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Voy </a:t>
            </a:r>
            <a:r>
              <a:rPr lang="es-ES" sz="2000" dirty="0">
                <a:solidFill>
                  <a:srgbClr val="00A1E4"/>
                </a:solidFill>
                <a:latin typeface="Arial Black"/>
                <a:cs typeface="Arial Black"/>
              </a:rPr>
              <a:t>a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 termin</a:t>
            </a:r>
            <a:r>
              <a:rPr lang="es-ES" sz="2000" dirty="0">
                <a:solidFill>
                  <a:srgbClr val="00A1E4"/>
                </a:solidFill>
                <a:latin typeface="Arial Black"/>
                <a:cs typeface="Arial Black"/>
              </a:rPr>
              <a:t>ar</a:t>
            </a:r>
            <a:r>
              <a:rPr lang="es-ES" sz="2000" dirty="0">
                <a:solidFill>
                  <a:srgbClr val="595959"/>
                </a:solidFill>
                <a:latin typeface="Arial Black"/>
                <a:cs typeface="Arial Black"/>
              </a:rPr>
              <a:t> la carrera dentro de tres años.</a:t>
            </a: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2061270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s-ES" sz="2800" dirty="0">
                <a:solidFill>
                  <a:srgbClr val="00A1E4"/>
                </a:solidFill>
                <a:latin typeface="Arial"/>
                <a:cs typeface="Arial"/>
              </a:rPr>
              <a:t>Ir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 en presente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>+ 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preposición </a:t>
            </a:r>
            <a:r>
              <a:rPr lang="es-ES" sz="2800" dirty="0">
                <a:solidFill>
                  <a:srgbClr val="00A1E4"/>
                </a:solidFill>
                <a:latin typeface="Arial"/>
                <a:cs typeface="Arial"/>
              </a:rPr>
              <a:t>a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>+ </a:t>
            </a:r>
            <a:r>
              <a:rPr lang="es-ES" sz="2800" dirty="0">
                <a:solidFill>
                  <a:schemeClr val="tx1"/>
                </a:solidFill>
                <a:latin typeface="Arial"/>
                <a:cs typeface="Arial"/>
              </a:rPr>
              <a:t>infinitivo del verbo principal </a:t>
            </a:r>
            <a: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es-ES" sz="2800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s-ES" sz="2000" b="1" dirty="0" smtClean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es-ES" sz="2000" b="1" dirty="0">
                <a:solidFill>
                  <a:schemeClr val="tx1"/>
                </a:solidFill>
                <a:latin typeface="Arial"/>
                <a:cs typeface="Arial"/>
              </a:rPr>
              <a:t>equivale a algunos usos del Futuro Imperfecto)</a:t>
            </a: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107505" y="188640"/>
            <a:ext cx="9000998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Usos de la perífrasis </a:t>
            </a: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de 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futuro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467544" y="5373217"/>
            <a:ext cx="8208912" cy="504055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¡Ojo!: </a:t>
            </a:r>
            <a:r>
              <a:rPr lang="es-ES" sz="2000" dirty="0">
                <a:solidFill>
                  <a:srgbClr val="00A1E4"/>
                </a:solidFill>
                <a:latin typeface="Arial"/>
                <a:cs typeface="Arial"/>
              </a:rPr>
              <a:t>El uso de la preposición a es obligatorio.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61881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Competición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6567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01</a:t>
            </a: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5496" y="3373497"/>
            <a:ext cx="4032448" cy="248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dirty="0"/>
              <a:t>Te ____ __ __________ 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(olvidar</a:t>
            </a:r>
            <a:r>
              <a:rPr lang="es-ES" sz="2400" dirty="0"/>
              <a:t>) </a:t>
            </a:r>
            <a:br>
              <a:rPr lang="es-ES" sz="2400" dirty="0"/>
            </a:br>
            <a:r>
              <a:rPr lang="es-ES" sz="2400" dirty="0"/>
              <a:t>te arrancaré de mi memoria</a:t>
            </a:r>
            <a:br>
              <a:rPr lang="es-ES" sz="2400" dirty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400" dirty="0"/>
              <a:t>Que te ____ __ __________ 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(borrar</a:t>
            </a:r>
            <a:r>
              <a:rPr lang="es-ES" sz="2400" dirty="0"/>
              <a:t>) para siempre de mi memoria </a:t>
            </a:r>
            <a:endParaRPr lang="es-ES" sz="2400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quedan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las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de futuro de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canción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“Te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voy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a olvidar”, de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Malú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18" name="Imagen 17" descr="17708827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2" t="1242" r="22607"/>
          <a:stretch/>
        </p:blipFill>
        <p:spPr>
          <a:xfrm>
            <a:off x="469963" y="1986469"/>
            <a:ext cx="3882790" cy="38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02.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788024" y="3717033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/>
              <a:t>Nosotros </a:t>
            </a:r>
            <a:r>
              <a:rPr lang="es-ES_tradnl" sz="2400" dirty="0" smtClean="0"/>
              <a:t>___________ </a:t>
            </a:r>
            <a:r>
              <a:rPr lang="es-ES_tradnl" sz="2400" dirty="0"/>
              <a:t>___ ______________ </a:t>
            </a:r>
            <a:r>
              <a:rPr lang="es-ES_tradnl" sz="2400" dirty="0" smtClean="0"/>
              <a:t/>
            </a:r>
            <a:br>
              <a:rPr lang="es-ES_tradnl" sz="2400" dirty="0" smtClean="0"/>
            </a:br>
            <a:r>
              <a:rPr lang="es-ES_tradnl" sz="2400" dirty="0" smtClean="0"/>
              <a:t>al </a:t>
            </a:r>
            <a:r>
              <a:rPr lang="es-ES_tradnl" sz="2400" dirty="0"/>
              <a:t>fútbol hoy por la </a:t>
            </a:r>
            <a:r>
              <a:rPr lang="es-ES_tradnl" sz="2400" dirty="0" smtClean="0"/>
              <a:t>tarde. </a:t>
            </a:r>
            <a:br>
              <a:rPr lang="es-ES_tradnl" sz="2400" dirty="0" smtClean="0"/>
            </a:b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pic>
        <p:nvPicPr>
          <p:cNvPr id="8" name="Marcador de posición de 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98877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2645" y="1959798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queda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verbo “jugar”?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4047573686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03.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3501009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/>
              <a:t>Mis amigos ___________ ___ ______________ </a:t>
            </a:r>
            <a:r>
              <a:rPr lang="es-ES_tradnl" sz="2400" dirty="0" smtClean="0"/>
              <a:t/>
            </a:r>
            <a:br>
              <a:rPr lang="es-ES_tradnl" sz="2400" dirty="0" smtClean="0"/>
            </a:br>
            <a:r>
              <a:rPr lang="es-ES_tradnl" sz="2400" dirty="0" smtClean="0"/>
              <a:t>por </a:t>
            </a:r>
            <a:r>
              <a:rPr lang="es-ES_tradnl" sz="2400" dirty="0"/>
              <a:t>la mañana</a:t>
            </a:r>
            <a:r>
              <a:rPr lang="es-ES_tradnl" sz="2400" dirty="0" smtClean="0"/>
              <a:t>. </a:t>
            </a:r>
            <a:br>
              <a:rPr lang="es-ES_tradnl" sz="2400" dirty="0" smtClean="0"/>
            </a:b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pic>
        <p:nvPicPr>
          <p:cNvPr id="8" name="Marcador de posición de 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98877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1959798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queda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verbo “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estudiar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”?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3772531062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04.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27425" y="3500295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2400" dirty="0"/>
              <a:t>___________ ___ ______________ </a:t>
            </a:r>
            <a:r>
              <a:rPr lang="pt-BR" sz="2400" dirty="0" err="1"/>
              <a:t>mamá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pic>
        <p:nvPicPr>
          <p:cNvPr id="8" name="Marcador de posición de 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98877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1988770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verbo “ser”?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3755866512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05.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860032" y="3500295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/>
              <a:t>Consuelo ___________ ___ ______________ </a:t>
            </a:r>
            <a:r>
              <a:rPr lang="es-ES_tradnl" sz="2400" dirty="0" smtClean="0"/>
              <a:t/>
            </a:r>
            <a:br>
              <a:rPr lang="es-ES_tradnl" sz="2400" dirty="0" smtClean="0"/>
            </a:br>
            <a:r>
              <a:rPr lang="es-ES_tradnl" sz="2400" dirty="0" smtClean="0"/>
              <a:t>con </a:t>
            </a:r>
            <a:r>
              <a:rPr lang="es-ES_tradnl" sz="2400" dirty="0"/>
              <a:t>su hija</a:t>
            </a:r>
            <a:r>
              <a:rPr lang="es-ES_tradnl" sz="2400" dirty="0" smtClean="0"/>
              <a:t>.</a:t>
            </a:r>
            <a:br>
              <a:rPr lang="es-ES_tradnl" sz="2400" dirty="0" smtClean="0"/>
            </a:b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pic>
        <p:nvPicPr>
          <p:cNvPr id="8" name="Marcador de posición de 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98877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1993706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queda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verbo “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cocinar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”?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845488919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06.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788024" y="3501008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/>
              <a:t>¿ ___________ ___ ______________ todo el libro, Mariana</a:t>
            </a:r>
            <a:r>
              <a:rPr lang="es-ES_tradnl" sz="2400" dirty="0" smtClean="0"/>
              <a:t>?</a:t>
            </a:r>
            <a:br>
              <a:rPr lang="es-ES_tradnl" sz="2400" dirty="0" smtClean="0"/>
            </a:b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pic>
        <p:nvPicPr>
          <p:cNvPr id="8" name="Marcador de posición de 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988770"/>
            <a:ext cx="3887788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1988770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queda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perífrasis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verbo “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leer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”?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</p:spTree>
    <p:extLst>
      <p:ext uri="{BB962C8B-B14F-4D97-AF65-F5344CB8AC3E}">
        <p14:creationId xmlns:p14="http://schemas.microsoft.com/office/powerpoint/2010/main" val="1660809356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/>
          <p:nvPr/>
        </p:nvSpPr>
        <p:spPr bwMode="auto">
          <a:xfrm>
            <a:off x="0" y="206084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Respuestas</a:t>
            </a: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2" name="Rectangle 1"/>
          <p:cNvSpPr/>
          <p:nvPr/>
        </p:nvSpPr>
        <p:spPr bwMode="auto">
          <a:xfrm>
            <a:off x="0" y="3284984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1"/>
          <p:cNvSpPr/>
          <p:nvPr/>
        </p:nvSpPr>
        <p:spPr bwMode="auto">
          <a:xfrm>
            <a:off x="0" y="458112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755576" y="1988840"/>
            <a:ext cx="5976664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1.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voy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olvidar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/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voy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borrar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2.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vamos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jugar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3.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van a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estudiar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4.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voy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a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ser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5.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/>
                <a:cs typeface="Arial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a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cocinar</a:t>
            </a:r>
            <a:endParaRPr lang="en-US" sz="2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6.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Vas a leer</a:t>
            </a:r>
          </a:p>
        </p:txBody>
      </p:sp>
    </p:spTree>
    <p:extLst>
      <p:ext uri="{BB962C8B-B14F-4D97-AF65-F5344CB8AC3E}">
        <p14:creationId xmlns:p14="http://schemas.microsoft.com/office/powerpoint/2010/main" val="108442131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320994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¡Gracias</a:t>
            </a: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!</a:t>
            </a:r>
            <a:endParaRPr lang="es-ES" sz="4400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2366635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31304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387</Words>
  <Application>Microsoft Macintosh PowerPoint</Application>
  <PresentationFormat>Presentación en pantalla (4:3)</PresentationFormat>
  <Paragraphs>90</Paragraphs>
  <Slides>15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do Office</vt:lpstr>
      <vt:lpstr>Presentación de PowerPoint</vt:lpstr>
      <vt:lpstr>Presentación de PowerPoint</vt:lpstr>
      <vt:lpstr>Presentación de PowerPoint</vt:lpstr>
      <vt:lpstr>Ir (en presente) + “a” +infinitivo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Respuestas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 PRESENT TENSE</dc:title>
  <dc:creator>Hilani</dc:creator>
  <cp:lastModifiedBy>cferreira</cp:lastModifiedBy>
  <cp:revision>92</cp:revision>
  <dcterms:created xsi:type="dcterms:W3CDTF">2015-01-08T15:47:12Z</dcterms:created>
  <dcterms:modified xsi:type="dcterms:W3CDTF">2015-02-19T20:12:41Z</dcterms:modified>
</cp:coreProperties>
</file>