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8" r:id="rId3"/>
    <p:sldId id="286" r:id="rId4"/>
    <p:sldId id="287" r:id="rId5"/>
    <p:sldId id="289" r:id="rId6"/>
    <p:sldId id="290" r:id="rId7"/>
    <p:sldId id="291" r:id="rId8"/>
    <p:sldId id="270" r:id="rId9"/>
    <p:sldId id="292" r:id="rId10"/>
    <p:sldId id="293" r:id="rId11"/>
    <p:sldId id="294" r:id="rId12"/>
    <p:sldId id="295" r:id="rId13"/>
    <p:sldId id="297" r:id="rId14"/>
    <p:sldId id="299" r:id="rId15"/>
    <p:sldId id="29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9B"/>
    <a:srgbClr val="00A1E4"/>
    <a:srgbClr val="6C6C6C"/>
    <a:srgbClr val="F93F6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6" autoAdjust="0"/>
    <p:restoredTop sz="97919" autoAdjust="0"/>
  </p:normalViewPr>
  <p:slideViewPr>
    <p:cSldViewPr>
      <p:cViewPr>
        <p:scale>
          <a:sx n="156" d="100"/>
          <a:sy n="156" d="100"/>
        </p:scale>
        <p:origin x="-1384" y="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12C9C-4A0D-4F76-B2A2-35D414B0CA09}" type="datetimeFigureOut">
              <a:rPr lang="pt-BR" smtClean="0"/>
              <a:pPr/>
              <a:t>2/19/15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22A-4B9B-4D0E-A8F4-C0B00432C4DE}" type="slidenum">
              <a:rPr lang="pt-BR" smtClean="0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61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ea typeface="Geneva" pitchFamily="124" charset="-128"/>
              </a:rPr>
              <a:t>Esta </a:t>
            </a:r>
            <a:r>
              <a:rPr lang="pt-BR" dirty="0" err="1" smtClean="0">
                <a:ea typeface="Geneva" pitchFamily="124" charset="-128"/>
              </a:rPr>
              <a:t>presentación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en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power</a:t>
            </a:r>
            <a:r>
              <a:rPr lang="pt-BR" dirty="0" smtClean="0">
                <a:ea typeface="Geneva" pitchFamily="124" charset="-128"/>
              </a:rPr>
              <a:t> point </a:t>
            </a:r>
            <a:r>
              <a:rPr lang="pt-BR" dirty="0" err="1" smtClean="0">
                <a:ea typeface="Geneva" pitchFamily="124" charset="-128"/>
              </a:rPr>
              <a:t>la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podrás</a:t>
            </a:r>
            <a:r>
              <a:rPr lang="pt-BR" dirty="0" smtClean="0">
                <a:ea typeface="Geneva" pitchFamily="124" charset="-128"/>
              </a:rPr>
              <a:t>, de </a:t>
            </a:r>
            <a:r>
              <a:rPr lang="pt-BR" dirty="0" err="1" smtClean="0">
                <a:ea typeface="Geneva" pitchFamily="124" charset="-128"/>
              </a:rPr>
              <a:t>acuerdo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con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el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currículum</a:t>
            </a:r>
            <a:r>
              <a:rPr lang="pt-BR" dirty="0" smtClean="0">
                <a:ea typeface="Geneva" pitchFamily="124" charset="-128"/>
              </a:rPr>
              <a:t> de cada grupo, </a:t>
            </a:r>
            <a:r>
              <a:rPr lang="pt-BR" dirty="0" err="1" smtClean="0">
                <a:ea typeface="Geneva" pitchFamily="124" charset="-128"/>
              </a:rPr>
              <a:t>trabajar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vía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cañón</a:t>
            </a:r>
            <a:r>
              <a:rPr lang="pt-BR" dirty="0" smtClean="0">
                <a:ea typeface="Geneva" pitchFamily="124" charset="-128"/>
              </a:rPr>
              <a:t>, </a:t>
            </a:r>
            <a:r>
              <a:rPr lang="pt-BR" dirty="0" err="1" smtClean="0">
                <a:ea typeface="Geneva" pitchFamily="124" charset="-128"/>
              </a:rPr>
              <a:t>televisión</a:t>
            </a:r>
            <a:r>
              <a:rPr lang="pt-BR" dirty="0" smtClean="0">
                <a:ea typeface="Geneva" pitchFamily="124" charset="-128"/>
              </a:rPr>
              <a:t> o </a:t>
            </a:r>
            <a:r>
              <a:rPr lang="pt-BR" dirty="0" err="1" smtClean="0">
                <a:ea typeface="Geneva" pitchFamily="124" charset="-128"/>
              </a:rPr>
              <a:t>pizarra</a:t>
            </a:r>
            <a:r>
              <a:rPr lang="pt-BR" dirty="0" smtClean="0">
                <a:ea typeface="Geneva" pitchFamily="124" charset="-128"/>
              </a:rPr>
              <a:t> digital </a:t>
            </a:r>
            <a:r>
              <a:rPr lang="pt-BR" dirty="0" err="1" smtClean="0">
                <a:ea typeface="Geneva" pitchFamily="124" charset="-128"/>
              </a:rPr>
              <a:t>interactiva</a:t>
            </a:r>
            <a:r>
              <a:rPr lang="pt-BR" dirty="0" smtClean="0">
                <a:ea typeface="Geneva" pitchFamily="124" charset="-128"/>
              </a:rPr>
              <a:t>. Esperamos que te </a:t>
            </a:r>
            <a:r>
              <a:rPr lang="pt-BR" dirty="0" err="1" smtClean="0">
                <a:ea typeface="Geneva" pitchFamily="124" charset="-128"/>
              </a:rPr>
              <a:t>sea</a:t>
            </a:r>
            <a:r>
              <a:rPr lang="pt-BR" dirty="0" smtClean="0">
                <a:ea typeface="Geneva" pitchFamily="124" charset="-128"/>
              </a:rPr>
              <a:t> </a:t>
            </a:r>
            <a:r>
              <a:rPr lang="pt-BR" dirty="0" err="1" smtClean="0">
                <a:ea typeface="Geneva" pitchFamily="124" charset="-128"/>
              </a:rPr>
              <a:t>muy</a:t>
            </a:r>
            <a:r>
              <a:rPr lang="pt-BR" dirty="0" smtClean="0">
                <a:ea typeface="Geneva" pitchFamily="124" charset="-128"/>
              </a:rPr>
              <a:t> útil.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44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ea typeface="Geneva" pitchFamily="124" charset="-128"/>
              </a:rPr>
              <a:t>Propón a los alumnos una competición. Habrá dos grupos.</a:t>
            </a:r>
          </a:p>
          <a:p>
            <a:r>
              <a:rPr lang="es-ES" dirty="0" smtClean="0">
                <a:ea typeface="Geneva" pitchFamily="124" charset="-128"/>
              </a:rPr>
              <a:t>Cada grupo contestará las respuestas del </a:t>
            </a:r>
            <a:r>
              <a:rPr lang="es-ES" dirty="0" err="1" smtClean="0">
                <a:ea typeface="Geneva" pitchFamily="124" charset="-128"/>
              </a:rPr>
              <a:t>quiz</a:t>
            </a:r>
            <a:r>
              <a:rPr lang="es-ES" dirty="0" smtClean="0">
                <a:ea typeface="Geneva" pitchFamily="124" charset="-128"/>
              </a:rPr>
              <a:t> sobre el tema en una hoja.</a:t>
            </a:r>
          </a:p>
          <a:p>
            <a:endParaRPr lang="es-ES" dirty="0" smtClean="0">
              <a:ea typeface="Geneva" pitchFamily="124" charset="-128"/>
            </a:endParaRPr>
          </a:p>
          <a:p>
            <a:r>
              <a:rPr lang="es-ES" dirty="0" smtClean="0">
                <a:ea typeface="Geneva" pitchFamily="124" charset="-128"/>
              </a:rPr>
              <a:t>Después de lista la actividad, recoge las hojas y haz la corrección.</a:t>
            </a:r>
            <a:r>
              <a:rPr lang="es-ES" baseline="0" dirty="0" smtClean="0">
                <a:ea typeface="Geneva" pitchFamily="124" charset="-128"/>
              </a:rPr>
              <a:t> Gana el grupo que acierte más respuestas.</a:t>
            </a:r>
            <a:endParaRPr lang="es-ES" dirty="0" smtClean="0">
              <a:ea typeface="Geneva" pitchFamily="124" charset="-128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17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ea typeface="Geneva" pitchFamily="124" charset="-128"/>
              </a:rPr>
              <a:t>Respuesta: voy</a:t>
            </a:r>
            <a:r>
              <a:rPr lang="es-ES" baseline="0" dirty="0" smtClean="0">
                <a:ea typeface="Geneva" pitchFamily="124" charset="-128"/>
              </a:rPr>
              <a:t> a olvidar/ voy a borrar</a:t>
            </a:r>
            <a:endParaRPr lang="es-ES" dirty="0" smtClean="0">
              <a:ea typeface="Geneva" pitchFamily="124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78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ea typeface="Geneva" pitchFamily="124" charset="-128"/>
              </a:rPr>
              <a:t>Respuesta: vamos</a:t>
            </a:r>
            <a:r>
              <a:rPr lang="es-ES" baseline="0" dirty="0" smtClean="0">
                <a:ea typeface="Geneva" pitchFamily="124" charset="-128"/>
              </a:rPr>
              <a:t> a jugar</a:t>
            </a:r>
            <a:endParaRPr lang="es-ES" dirty="0" smtClean="0">
              <a:ea typeface="Geneva" pitchFamily="124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07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ea typeface="Geneva" pitchFamily="124" charset="-128"/>
              </a:rPr>
              <a:t>Respuesta: van</a:t>
            </a:r>
            <a:r>
              <a:rPr lang="es-ES" baseline="0" dirty="0" smtClean="0">
                <a:ea typeface="Geneva" pitchFamily="124" charset="-128"/>
              </a:rPr>
              <a:t> a estudiar</a:t>
            </a:r>
            <a:endParaRPr lang="es-ES" dirty="0" smtClean="0">
              <a:ea typeface="Geneva" pitchFamily="124" charset="-128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80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ea typeface="Geneva" pitchFamily="124" charset="-128"/>
              </a:rPr>
              <a:t>Respuesta:</a:t>
            </a:r>
            <a:r>
              <a:rPr lang="es-ES" baseline="0" dirty="0" smtClean="0">
                <a:ea typeface="Geneva" pitchFamily="124" charset="-128"/>
              </a:rPr>
              <a:t> manzanita, </a:t>
            </a:r>
            <a:r>
              <a:rPr lang="es-ES" baseline="0" dirty="0" err="1" smtClean="0">
                <a:ea typeface="Geneva" pitchFamily="124" charset="-128"/>
              </a:rPr>
              <a:t>manzanota</a:t>
            </a:r>
            <a:endParaRPr lang="es-ES" dirty="0" smtClean="0">
              <a:ea typeface="Geneva" pitchFamily="124" charset="-128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77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ea typeface="Geneva" pitchFamily="124" charset="-128"/>
              </a:rPr>
              <a:t>Respuesta: va a cocinar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31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>
                <a:ea typeface="Geneva" pitchFamily="124" charset="-128"/>
              </a:rPr>
              <a:t>Respuesta: Vas a leer</a:t>
            </a:r>
            <a:endParaRPr lang="es-ES" dirty="0" smtClean="0">
              <a:ea typeface="Geneva" pitchFamily="124" charset="-128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BF22A-4B9B-4D0E-A8F4-C0B00432C4D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76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 userDrawn="1"/>
        </p:nvGrpSpPr>
        <p:grpSpPr>
          <a:xfrm>
            <a:off x="2183" y="116632"/>
            <a:ext cx="9141817" cy="980728"/>
            <a:chOff x="2183" y="0"/>
            <a:chExt cx="9141817" cy="980728"/>
          </a:xfrm>
        </p:grpSpPr>
        <p:sp>
          <p:nvSpPr>
            <p:cNvPr id="8" name="Rectángulo 7"/>
            <p:cNvSpPr/>
            <p:nvPr/>
          </p:nvSpPr>
          <p:spPr>
            <a:xfrm>
              <a:off x="2183" y="144016"/>
              <a:ext cx="9141817" cy="836712"/>
            </a:xfrm>
            <a:prstGeom prst="rect">
              <a:avLst/>
            </a:prstGeom>
            <a:solidFill>
              <a:srgbClr val="FFFFFF">
                <a:alpha val="7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183" y="0"/>
              <a:ext cx="9141817" cy="836712"/>
            </a:xfrm>
            <a:prstGeom prst="rect">
              <a:avLst/>
            </a:prstGeom>
            <a:solidFill>
              <a:srgbClr val="FFFFFF">
                <a:alpha val="7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183" y="44624"/>
              <a:ext cx="9141817" cy="606574"/>
            </a:xfrm>
            <a:prstGeom prst="rect">
              <a:avLst/>
            </a:prstGeom>
            <a:solidFill>
              <a:srgbClr val="FFFFFF">
                <a:alpha val="7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12" name="Título 11"/>
          <p:cNvSpPr>
            <a:spLocks noGrp="1"/>
          </p:cNvSpPr>
          <p:nvPr>
            <p:ph type="title" hasCustomPrompt="1"/>
          </p:nvPr>
        </p:nvSpPr>
        <p:spPr>
          <a:xfrm>
            <a:off x="0" y="188640"/>
            <a:ext cx="9144000" cy="706090"/>
          </a:xfrm>
        </p:spPr>
        <p:txBody>
          <a:bodyPr/>
          <a:lstStyle>
            <a:lvl1pPr>
              <a:defRPr sz="3600" b="0" baseline="0">
                <a:latin typeface="Arial"/>
                <a:cs typeface="Arial"/>
              </a:defRPr>
            </a:lvl1pPr>
          </a:lstStyle>
          <a:p>
            <a:r>
              <a:rPr lang="pt-BR" dirty="0" smtClean="0"/>
              <a:t>SIMPLE PRESENT TENSE - for </a:t>
            </a:r>
            <a:r>
              <a:rPr lang="pt-BR" dirty="0" err="1" smtClean="0"/>
              <a:t>routines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0"/>
          </p:nvPr>
        </p:nvSpPr>
        <p:spPr>
          <a:xfrm>
            <a:off x="468313" y="1557338"/>
            <a:ext cx="8207375" cy="44640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err="1" smtClean="0"/>
              <a:t>Haga</a:t>
            </a:r>
            <a:r>
              <a:rPr lang="pt-BR" dirty="0" smtClean="0"/>
              <a:t> </a:t>
            </a:r>
            <a:r>
              <a:rPr lang="pt-BR" dirty="0" err="1" smtClean="0"/>
              <a:t>clic</a:t>
            </a:r>
            <a:r>
              <a:rPr lang="pt-BR" dirty="0" smtClean="0"/>
              <a:t> para modificar </a:t>
            </a:r>
            <a:r>
              <a:rPr lang="pt-BR" dirty="0" err="1" smtClean="0"/>
              <a:t>el</a:t>
            </a:r>
            <a:r>
              <a:rPr lang="pt-BR" dirty="0" smtClean="0"/>
              <a:t> estilo de texto </a:t>
            </a:r>
            <a:r>
              <a:rPr lang="pt-BR" dirty="0" err="1" smtClean="0"/>
              <a:t>del</a:t>
            </a:r>
            <a:r>
              <a:rPr lang="pt-BR" dirty="0" smtClean="0"/>
              <a:t> </a:t>
            </a:r>
            <a:r>
              <a:rPr lang="pt-BR" dirty="0" err="1" smtClean="0"/>
              <a:t>patrón</a:t>
            </a:r>
            <a:endParaRPr lang="pt-BR" dirty="0" smtClean="0"/>
          </a:p>
          <a:p>
            <a:pPr lvl="1"/>
            <a:r>
              <a:rPr lang="pt-BR" dirty="0" smtClean="0"/>
              <a:t>Segundo </a:t>
            </a:r>
            <a:r>
              <a:rPr lang="pt-BR" dirty="0" err="1" smtClean="0"/>
              <a:t>nivel</a:t>
            </a:r>
            <a:endParaRPr lang="pt-BR" dirty="0" smtClean="0"/>
          </a:p>
          <a:p>
            <a:pPr lvl="2"/>
            <a:r>
              <a:rPr lang="pt-BR" dirty="0" err="1" smtClean="0"/>
              <a:t>Tercer</a:t>
            </a:r>
            <a:r>
              <a:rPr lang="pt-BR" dirty="0" smtClean="0"/>
              <a:t> </a:t>
            </a:r>
            <a:r>
              <a:rPr lang="pt-BR" dirty="0" err="1" smtClean="0"/>
              <a:t>nivel</a:t>
            </a:r>
            <a:endParaRPr lang="pt-BR" dirty="0" smtClean="0"/>
          </a:p>
          <a:p>
            <a:pPr lvl="3"/>
            <a:r>
              <a:rPr lang="pt-BR" dirty="0" smtClean="0"/>
              <a:t>Cuarto </a:t>
            </a:r>
            <a:r>
              <a:rPr lang="pt-BR" dirty="0" err="1" smtClean="0"/>
              <a:t>nivel</a:t>
            </a:r>
            <a:endParaRPr lang="pt-BR" dirty="0" smtClean="0"/>
          </a:p>
          <a:p>
            <a:pPr lvl="4"/>
            <a:r>
              <a:rPr lang="pt-BR" dirty="0" smtClean="0"/>
              <a:t>Quinto </a:t>
            </a:r>
            <a:r>
              <a:rPr lang="pt-BR" dirty="0" err="1" smtClean="0"/>
              <a:t>nivel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2420938"/>
            <a:ext cx="8713787" cy="20161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lvl="0"/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On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, in, </a:t>
            </a:r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under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next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b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across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from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r>
              <a:rPr lang="es-ES" sz="5400" b="1" dirty="0" err="1" smtClean="0">
                <a:solidFill>
                  <a:srgbClr val="FFFFFF"/>
                </a:solidFill>
                <a:latin typeface="Arial Black"/>
                <a:cs typeface="Arial Black"/>
              </a:rPr>
              <a:t>between</a:t>
            </a:r>
            <a:r>
              <a:rPr lang="es-ES" sz="5400" b="1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Marcador de contenido 24"/>
          <p:cNvSpPr>
            <a:spLocks noGrp="1"/>
          </p:cNvSpPr>
          <p:nvPr>
            <p:ph sz="quarter" idx="12" hasCustomPrompt="1"/>
          </p:nvPr>
        </p:nvSpPr>
        <p:spPr>
          <a:xfrm>
            <a:off x="250825" y="3572372"/>
            <a:ext cx="8569325" cy="122396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1800" b="1" dirty="0" err="1" smtClean="0">
                <a:solidFill>
                  <a:srgbClr val="595959"/>
                </a:solidFill>
                <a:latin typeface="Arial"/>
                <a:cs typeface="Arial"/>
              </a:rPr>
              <a:t>E.g</a:t>
            </a:r>
            <a:r>
              <a:rPr lang="es-ES" sz="1800" b="1" dirty="0" smtClean="0">
                <a:solidFill>
                  <a:srgbClr val="595959"/>
                </a:solidFill>
                <a:latin typeface="Arial"/>
                <a:cs typeface="Arial"/>
              </a:rPr>
              <a:t>.: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I’m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student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get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up at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seven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You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work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hard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during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1800" dirty="0" err="1" smtClean="0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s-ES" sz="18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7" name="Marcador de contenido 26"/>
          <p:cNvSpPr>
            <a:spLocks noGrp="1"/>
          </p:cNvSpPr>
          <p:nvPr>
            <p:ph sz="quarter" idx="13"/>
          </p:nvPr>
        </p:nvSpPr>
        <p:spPr>
          <a:xfrm>
            <a:off x="250825" y="5012235"/>
            <a:ext cx="8642350" cy="7921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*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signal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words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Simple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Present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are: </a:t>
            </a:r>
            <a:b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month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always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usually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sometimes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...</a:t>
            </a:r>
          </a:p>
          <a:p>
            <a:pPr marL="0" indent="0">
              <a:buNone/>
            </a:pPr>
            <a:endParaRPr lang="es-E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844824"/>
            <a:ext cx="8568630" cy="15128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00A1E4"/>
                </a:solidFill>
                <a:latin typeface="Arial Black"/>
                <a:cs typeface="Arial Black"/>
              </a:defRPr>
            </a:lvl1pPr>
            <a:lvl2pPr>
              <a:defRPr>
                <a:solidFill>
                  <a:srgbClr val="00A1E4"/>
                </a:solidFill>
              </a:defRPr>
            </a:lvl2pPr>
            <a:lvl3pPr>
              <a:defRPr>
                <a:solidFill>
                  <a:srgbClr val="00A1E4"/>
                </a:solidFill>
              </a:defRPr>
            </a:lvl3pPr>
            <a:lvl4pPr>
              <a:defRPr>
                <a:solidFill>
                  <a:srgbClr val="00A1E4"/>
                </a:solidFill>
              </a:defRPr>
            </a:lvl4pPr>
            <a:lvl5pPr>
              <a:defRPr>
                <a:solidFill>
                  <a:srgbClr val="00A1E4"/>
                </a:solidFill>
              </a:defRPr>
            </a:lvl5pPr>
          </a:lstStyle>
          <a:p>
            <a:pPr lvl="0"/>
            <a:r>
              <a:rPr lang="pt-BR" dirty="0" smtClean="0"/>
              <a:t>The </a:t>
            </a:r>
            <a:r>
              <a:rPr lang="pt-BR" dirty="0" err="1" smtClean="0"/>
              <a:t>Simple</a:t>
            </a:r>
            <a:r>
              <a:rPr lang="pt-BR" dirty="0" smtClean="0"/>
              <a:t> </a:t>
            </a:r>
            <a:r>
              <a:rPr lang="pt-BR" dirty="0" err="1" smtClean="0"/>
              <a:t>Present</a:t>
            </a:r>
            <a:r>
              <a:rPr lang="pt-BR" dirty="0" smtClean="0"/>
              <a:t> Tense </a:t>
            </a:r>
            <a:r>
              <a:rPr lang="pt-BR" dirty="0" err="1" smtClean="0"/>
              <a:t>is</a:t>
            </a:r>
            <a:r>
              <a:rPr lang="pt-BR" dirty="0" smtClean="0"/>
              <a:t> </a:t>
            </a:r>
            <a:r>
              <a:rPr lang="pt-BR" dirty="0" err="1" smtClean="0"/>
              <a:t>used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express</a:t>
            </a:r>
            <a:r>
              <a:rPr lang="pt-BR" dirty="0" smtClean="0"/>
              <a:t> </a:t>
            </a:r>
            <a:r>
              <a:rPr lang="pt-BR" dirty="0" err="1" smtClean="0"/>
              <a:t>routine</a:t>
            </a:r>
            <a:r>
              <a:rPr lang="pt-BR" dirty="0" smtClean="0"/>
              <a:t> </a:t>
            </a:r>
            <a:r>
              <a:rPr lang="pt-BR" dirty="0" err="1" smtClean="0"/>
              <a:t>actions</a:t>
            </a:r>
            <a:r>
              <a:rPr lang="pt-BR" dirty="0" smtClean="0"/>
              <a:t>, </a:t>
            </a:r>
            <a:r>
              <a:rPr lang="pt-BR" dirty="0" err="1" smtClean="0"/>
              <a:t>things</a:t>
            </a:r>
            <a:r>
              <a:rPr lang="pt-BR" dirty="0" smtClean="0"/>
              <a:t> </a:t>
            </a:r>
            <a:r>
              <a:rPr lang="pt-BR" dirty="0" err="1" smtClean="0"/>
              <a:t>we</a:t>
            </a:r>
            <a:r>
              <a:rPr lang="pt-BR" dirty="0" smtClean="0"/>
              <a:t> do as a </a:t>
            </a:r>
            <a:r>
              <a:rPr lang="pt-BR" dirty="0" err="1" smtClean="0"/>
              <a:t>habit</a:t>
            </a:r>
            <a:r>
              <a:rPr lang="pt-BR" dirty="0" smtClean="0"/>
              <a:t>.</a:t>
            </a:r>
          </a:p>
          <a:p>
            <a:pPr lvl="0"/>
            <a:endParaRPr lang="pt-BR" dirty="0" err="1" smtClean="0"/>
          </a:p>
        </p:txBody>
      </p:sp>
    </p:spTree>
    <p:extLst>
      <p:ext uri="{BB962C8B-B14F-4D97-AF65-F5344CB8AC3E}">
        <p14:creationId xmlns:p14="http://schemas.microsoft.com/office/powerpoint/2010/main" val="377106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Marcador de posición de imagen 15"/>
          <p:cNvSpPr>
            <a:spLocks noGrp="1"/>
          </p:cNvSpPr>
          <p:nvPr>
            <p:ph type="pic" sz="quarter" idx="10"/>
          </p:nvPr>
        </p:nvSpPr>
        <p:spPr>
          <a:xfrm>
            <a:off x="467544" y="1988840"/>
            <a:ext cx="8281169" cy="381635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12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Marcador de posición de imagen 15"/>
          <p:cNvSpPr>
            <a:spLocks noGrp="1"/>
          </p:cNvSpPr>
          <p:nvPr>
            <p:ph type="pic" sz="quarter" idx="10"/>
          </p:nvPr>
        </p:nvSpPr>
        <p:spPr>
          <a:xfrm>
            <a:off x="467546" y="177281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3" name="Marcador de posición de imagen 15"/>
          <p:cNvSpPr>
            <a:spLocks noGrp="1"/>
          </p:cNvSpPr>
          <p:nvPr>
            <p:ph type="pic" sz="quarter" idx="11"/>
          </p:nvPr>
        </p:nvSpPr>
        <p:spPr>
          <a:xfrm>
            <a:off x="2627784" y="177281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4" name="Marcador de posición de imagen 15"/>
          <p:cNvSpPr>
            <a:spLocks noGrp="1"/>
          </p:cNvSpPr>
          <p:nvPr>
            <p:ph type="pic" sz="quarter" idx="12"/>
          </p:nvPr>
        </p:nvSpPr>
        <p:spPr>
          <a:xfrm>
            <a:off x="467546" y="393305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5" name="Marcador de posición de imagen 15"/>
          <p:cNvSpPr>
            <a:spLocks noGrp="1"/>
          </p:cNvSpPr>
          <p:nvPr>
            <p:ph type="pic" sz="quarter" idx="13"/>
          </p:nvPr>
        </p:nvSpPr>
        <p:spPr>
          <a:xfrm>
            <a:off x="2627784" y="3933056"/>
            <a:ext cx="2160238" cy="2160240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6" name="Rectangle 44"/>
          <p:cNvSpPr/>
          <p:nvPr userDrawn="1"/>
        </p:nvSpPr>
        <p:spPr bwMode="auto">
          <a:xfrm>
            <a:off x="5004048" y="5224686"/>
            <a:ext cx="3923928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ectangle 42"/>
          <p:cNvSpPr/>
          <p:nvPr userDrawn="1"/>
        </p:nvSpPr>
        <p:spPr bwMode="auto">
          <a:xfrm>
            <a:off x="5004048" y="4357663"/>
            <a:ext cx="3923928" cy="434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4" name="Agrupar 58"/>
          <p:cNvGrpSpPr>
            <a:grpSpLocks/>
          </p:cNvGrpSpPr>
          <p:nvPr userDrawn="1"/>
        </p:nvGrpSpPr>
        <p:grpSpPr bwMode="auto">
          <a:xfrm>
            <a:off x="539552" y="1777528"/>
            <a:ext cx="553442" cy="571352"/>
            <a:chOff x="4133048" y="1052736"/>
            <a:chExt cx="5210089" cy="5376597"/>
          </a:xfrm>
        </p:grpSpPr>
        <p:grpSp>
          <p:nvGrpSpPr>
            <p:cNvPr id="45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52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3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6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47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8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9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0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1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54" name="Marcador de texto 65"/>
          <p:cNvSpPr>
            <a:spLocks noGrp="1"/>
          </p:cNvSpPr>
          <p:nvPr>
            <p:ph type="body" sz="quarter" idx="15" hasCustomPrompt="1"/>
          </p:nvPr>
        </p:nvSpPr>
        <p:spPr>
          <a:xfrm>
            <a:off x="610228" y="1882816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 smtClean="0"/>
              <a:t>1</a:t>
            </a:r>
          </a:p>
        </p:txBody>
      </p:sp>
      <p:grpSp>
        <p:nvGrpSpPr>
          <p:cNvPr id="55" name="Agrupar 58"/>
          <p:cNvGrpSpPr>
            <a:grpSpLocks/>
          </p:cNvGrpSpPr>
          <p:nvPr userDrawn="1"/>
        </p:nvGrpSpPr>
        <p:grpSpPr bwMode="auto">
          <a:xfrm>
            <a:off x="2794422" y="1777528"/>
            <a:ext cx="553442" cy="571352"/>
            <a:chOff x="4133048" y="1052736"/>
            <a:chExt cx="5210089" cy="5376597"/>
          </a:xfrm>
        </p:grpSpPr>
        <p:grpSp>
          <p:nvGrpSpPr>
            <p:cNvPr id="56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63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4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57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58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9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0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1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2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65" name="Marcador de texto 65"/>
          <p:cNvSpPr>
            <a:spLocks noGrp="1"/>
          </p:cNvSpPr>
          <p:nvPr>
            <p:ph type="body" sz="quarter" idx="16" hasCustomPrompt="1"/>
          </p:nvPr>
        </p:nvSpPr>
        <p:spPr>
          <a:xfrm>
            <a:off x="2865098" y="1882816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 smtClean="0"/>
              <a:t>1</a:t>
            </a:r>
          </a:p>
        </p:txBody>
      </p:sp>
      <p:grpSp>
        <p:nvGrpSpPr>
          <p:cNvPr id="80" name="Agrupar 58"/>
          <p:cNvGrpSpPr>
            <a:grpSpLocks/>
          </p:cNvGrpSpPr>
          <p:nvPr userDrawn="1"/>
        </p:nvGrpSpPr>
        <p:grpSpPr bwMode="auto">
          <a:xfrm>
            <a:off x="539552" y="4005064"/>
            <a:ext cx="553442" cy="571352"/>
            <a:chOff x="4133048" y="1052736"/>
            <a:chExt cx="5210089" cy="5376597"/>
          </a:xfrm>
        </p:grpSpPr>
        <p:grpSp>
          <p:nvGrpSpPr>
            <p:cNvPr id="81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88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9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82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83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4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5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6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7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90" name="Marcador de texto 65"/>
          <p:cNvSpPr>
            <a:spLocks noGrp="1"/>
          </p:cNvSpPr>
          <p:nvPr>
            <p:ph type="body" sz="quarter" idx="17" hasCustomPrompt="1"/>
          </p:nvPr>
        </p:nvSpPr>
        <p:spPr>
          <a:xfrm>
            <a:off x="610228" y="4110352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 smtClean="0"/>
              <a:t>1</a:t>
            </a:r>
          </a:p>
        </p:txBody>
      </p:sp>
      <p:grpSp>
        <p:nvGrpSpPr>
          <p:cNvPr id="91" name="Agrupar 58"/>
          <p:cNvGrpSpPr>
            <a:grpSpLocks/>
          </p:cNvGrpSpPr>
          <p:nvPr userDrawn="1"/>
        </p:nvGrpSpPr>
        <p:grpSpPr bwMode="auto">
          <a:xfrm>
            <a:off x="2794422" y="4005064"/>
            <a:ext cx="553442" cy="571352"/>
            <a:chOff x="4133048" y="1052736"/>
            <a:chExt cx="5210089" cy="5376597"/>
          </a:xfrm>
        </p:grpSpPr>
        <p:grpSp>
          <p:nvGrpSpPr>
            <p:cNvPr id="92" name="Agrupar 59"/>
            <p:cNvGrpSpPr>
              <a:grpSpLocks/>
            </p:cNvGrpSpPr>
            <p:nvPr/>
          </p:nvGrpSpPr>
          <p:grpSpPr bwMode="auto">
            <a:xfrm>
              <a:off x="4283968" y="1052736"/>
              <a:ext cx="4975456" cy="4896544"/>
              <a:chOff x="107504" y="1052736"/>
              <a:chExt cx="4975456" cy="4896544"/>
            </a:xfrm>
          </p:grpSpPr>
          <p:sp>
            <p:nvSpPr>
              <p:cNvPr id="99" name="Oval 31"/>
              <p:cNvSpPr/>
              <p:nvPr/>
            </p:nvSpPr>
            <p:spPr bwMode="auto">
              <a:xfrm>
                <a:off x="108332" y="1052736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0" name="Oval 31"/>
              <p:cNvSpPr/>
              <p:nvPr/>
            </p:nvSpPr>
            <p:spPr bwMode="auto">
              <a:xfrm>
                <a:off x="251649" y="1128584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93" name="Agrupar 60"/>
            <p:cNvGrpSpPr>
              <a:grpSpLocks/>
            </p:cNvGrpSpPr>
            <p:nvPr/>
          </p:nvGrpSpPr>
          <p:grpSpPr bwMode="auto">
            <a:xfrm>
              <a:off x="4133048" y="1124744"/>
              <a:ext cx="5210089" cy="5304589"/>
              <a:chOff x="107504" y="1052736"/>
              <a:chExt cx="5210089" cy="5304589"/>
            </a:xfrm>
          </p:grpSpPr>
          <p:sp>
            <p:nvSpPr>
              <p:cNvPr id="94" name="Oval 31"/>
              <p:cNvSpPr/>
              <p:nvPr/>
            </p:nvSpPr>
            <p:spPr bwMode="auto">
              <a:xfrm>
                <a:off x="107504" y="1056574"/>
                <a:ext cx="4830711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5" name="Oval 31"/>
              <p:cNvSpPr/>
              <p:nvPr/>
            </p:nvSpPr>
            <p:spPr bwMode="auto">
              <a:xfrm>
                <a:off x="250821" y="11324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6" name="Oval 31"/>
              <p:cNvSpPr/>
              <p:nvPr/>
            </p:nvSpPr>
            <p:spPr bwMode="auto">
              <a:xfrm>
                <a:off x="267682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7" name="Oval 31"/>
              <p:cNvSpPr/>
              <p:nvPr/>
            </p:nvSpPr>
            <p:spPr bwMode="auto">
              <a:xfrm>
                <a:off x="486877" y="1317817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8" name="Oval 31"/>
              <p:cNvSpPr/>
              <p:nvPr/>
            </p:nvSpPr>
            <p:spPr bwMode="auto">
              <a:xfrm>
                <a:off x="267682" y="1536926"/>
                <a:ext cx="4830716" cy="482039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101" name="Marcador de texto 65"/>
          <p:cNvSpPr>
            <a:spLocks noGrp="1"/>
          </p:cNvSpPr>
          <p:nvPr>
            <p:ph type="body" sz="quarter" idx="18" hasCustomPrompt="1"/>
          </p:nvPr>
        </p:nvSpPr>
        <p:spPr>
          <a:xfrm>
            <a:off x="2865098" y="4110352"/>
            <a:ext cx="412100" cy="3611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F5235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pt-BR" dirty="0" smtClean="0"/>
              <a:t>1</a:t>
            </a:r>
          </a:p>
        </p:txBody>
      </p:sp>
      <p:sp>
        <p:nvSpPr>
          <p:cNvPr id="103" name="Marcador de contenido 26"/>
          <p:cNvSpPr>
            <a:spLocks noGrp="1"/>
          </p:cNvSpPr>
          <p:nvPr>
            <p:ph sz="quarter" idx="19"/>
          </p:nvPr>
        </p:nvSpPr>
        <p:spPr>
          <a:xfrm>
            <a:off x="5076055" y="2133722"/>
            <a:ext cx="3817119" cy="1439294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</a:lstStyle>
          <a:p>
            <a:pPr marL="0" indent="0">
              <a:buNone/>
            </a:pP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*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signal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words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Simple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Present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are: </a:t>
            </a:r>
            <a:b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month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 /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week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always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usually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, </a:t>
            </a:r>
            <a:r>
              <a:rPr lang="es-ES" sz="2000" b="1" dirty="0" err="1" smtClean="0">
                <a:solidFill>
                  <a:srgbClr val="595959"/>
                </a:solidFill>
                <a:latin typeface="Arial"/>
                <a:cs typeface="Arial"/>
              </a:rPr>
              <a:t>sometimes</a:t>
            </a:r>
            <a:r>
              <a:rPr lang="es-ES" sz="2000" b="1" dirty="0" smtClean="0">
                <a:solidFill>
                  <a:srgbClr val="595959"/>
                </a:solidFill>
                <a:latin typeface="Arial"/>
                <a:cs typeface="Arial"/>
              </a:rPr>
              <a:t>...</a:t>
            </a:r>
          </a:p>
          <a:p>
            <a:pPr marL="0" indent="0">
              <a:buNone/>
            </a:pPr>
            <a:endParaRPr lang="es-E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5076825" y="3933825"/>
            <a:ext cx="3816350" cy="201612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30000"/>
              </a:lnSpc>
              <a:spcBef>
                <a:spcPct val="20000"/>
              </a:spcBef>
              <a:buFont typeface="Arial" charset="0"/>
              <a:buNone/>
              <a:defRPr sz="3200"/>
            </a:lvl1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WALK THE DOG WITH HER BROTHER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PLAY BASEBALL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 TO BED AT 10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GRANDMA / COOK BADLY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0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/>
          <p:cNvGrpSpPr/>
          <p:nvPr userDrawn="1"/>
        </p:nvGrpSpPr>
        <p:grpSpPr>
          <a:xfrm>
            <a:off x="2183" y="1691156"/>
            <a:ext cx="9141817" cy="4474148"/>
            <a:chOff x="2183" y="1519756"/>
            <a:chExt cx="9141817" cy="4474148"/>
          </a:xfrm>
        </p:grpSpPr>
        <p:grpSp>
          <p:nvGrpSpPr>
            <p:cNvPr id="2" name="Agrupar 1"/>
            <p:cNvGrpSpPr/>
            <p:nvPr userDrawn="1"/>
          </p:nvGrpSpPr>
          <p:grpSpPr>
            <a:xfrm>
              <a:off x="2183" y="1519756"/>
              <a:ext cx="9141817" cy="4285508"/>
              <a:chOff x="2183" y="263658"/>
              <a:chExt cx="9141817" cy="5541606"/>
            </a:xfrm>
          </p:grpSpPr>
          <p:grpSp>
            <p:nvGrpSpPr>
              <p:cNvPr id="3" name="Agrupar 2"/>
              <p:cNvGrpSpPr/>
              <p:nvPr userDrawn="1"/>
            </p:nvGrpSpPr>
            <p:grpSpPr>
              <a:xfrm>
                <a:off x="2183" y="263658"/>
                <a:ext cx="9141817" cy="1121734"/>
                <a:chOff x="2183" y="-141006"/>
                <a:chExt cx="9141817" cy="1121734"/>
              </a:xfrm>
            </p:grpSpPr>
            <p:sp>
              <p:nvSpPr>
                <p:cNvPr id="4" name="Rectángulo 3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5" name="Rectángulo 4"/>
                <p:cNvSpPr/>
                <p:nvPr/>
              </p:nvSpPr>
              <p:spPr>
                <a:xfrm>
                  <a:off x="2183" y="0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" name="Rectángulo 5"/>
                <p:cNvSpPr/>
                <p:nvPr/>
              </p:nvSpPr>
              <p:spPr>
                <a:xfrm>
                  <a:off x="2183" y="-141006"/>
                  <a:ext cx="9141817" cy="606574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2" name="Agrupar 11"/>
              <p:cNvGrpSpPr/>
              <p:nvPr userDrawn="1"/>
            </p:nvGrpSpPr>
            <p:grpSpPr>
              <a:xfrm>
                <a:off x="2183" y="555483"/>
                <a:ext cx="9141817" cy="5249781"/>
                <a:chOff x="2183" y="-55511"/>
                <a:chExt cx="9141817" cy="1036239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2183" y="144016"/>
                  <a:ext cx="9141817" cy="83671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4" name="Rectángulo 13"/>
                <p:cNvSpPr/>
                <p:nvPr/>
              </p:nvSpPr>
              <p:spPr>
                <a:xfrm>
                  <a:off x="2183" y="-55511"/>
                  <a:ext cx="9141817" cy="955732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5" name="Rectángulo 14"/>
                <p:cNvSpPr/>
                <p:nvPr/>
              </p:nvSpPr>
              <p:spPr>
                <a:xfrm>
                  <a:off x="2183" y="44624"/>
                  <a:ext cx="9141817" cy="789068"/>
                </a:xfrm>
                <a:prstGeom prst="rect">
                  <a:avLst/>
                </a:prstGeom>
                <a:solidFill>
                  <a:srgbClr val="FFFFFF">
                    <a:alpha val="7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Agrupar 6"/>
            <p:cNvGrpSpPr/>
            <p:nvPr userDrawn="1"/>
          </p:nvGrpSpPr>
          <p:grpSpPr>
            <a:xfrm>
              <a:off x="2183" y="1844824"/>
              <a:ext cx="9141817" cy="4149080"/>
              <a:chOff x="2183" y="-3168352"/>
              <a:chExt cx="9141817" cy="4149080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2183" y="144016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183" y="0"/>
                <a:ext cx="9141817" cy="836712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2183" y="-3168352"/>
                <a:ext cx="9141817" cy="3819550"/>
              </a:xfrm>
              <a:prstGeom prst="rect">
                <a:avLst/>
              </a:prstGeom>
              <a:solidFill>
                <a:srgbClr val="FFFFFF">
                  <a:alpha val="78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pPr marL="0" indent="0"/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SIMPLE PRESENT TENSE</a:t>
            </a:r>
            <a:b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/>
                <a:cs typeface="Arial"/>
              </a:rPr>
              <a:t>routines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Marcador de posición de imagen 15"/>
          <p:cNvSpPr>
            <a:spLocks noGrp="1"/>
          </p:cNvSpPr>
          <p:nvPr>
            <p:ph type="pic" sz="quarter" idx="10"/>
          </p:nvPr>
        </p:nvSpPr>
        <p:spPr>
          <a:xfrm>
            <a:off x="539556" y="2060848"/>
            <a:ext cx="3816418" cy="3816422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26" name="Rectangle 44"/>
          <p:cNvSpPr/>
          <p:nvPr userDrawn="1"/>
        </p:nvSpPr>
        <p:spPr bwMode="auto">
          <a:xfrm>
            <a:off x="4788024" y="5368032"/>
            <a:ext cx="3923928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ectangle 42"/>
          <p:cNvSpPr/>
          <p:nvPr userDrawn="1"/>
        </p:nvSpPr>
        <p:spPr bwMode="auto">
          <a:xfrm>
            <a:off x="4788024" y="4501009"/>
            <a:ext cx="3923928" cy="434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" name="Marcador de contenido 26"/>
          <p:cNvSpPr>
            <a:spLocks noGrp="1"/>
          </p:cNvSpPr>
          <p:nvPr>
            <p:ph sz="quarter" idx="19" hasCustomPrompt="1"/>
          </p:nvPr>
        </p:nvSpPr>
        <p:spPr>
          <a:xfrm>
            <a:off x="4860031" y="2277068"/>
            <a:ext cx="4067945" cy="1439294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latin typeface="Arial Black"/>
                <a:cs typeface="Arial Black"/>
              </a:defRPr>
            </a:lvl1pPr>
          </a:lstStyle>
          <a:p>
            <a:pPr marL="0" indent="0">
              <a:buNone/>
            </a:pPr>
            <a:r>
              <a:rPr lang="es-ES" dirty="0" err="1" smtClean="0"/>
              <a:t>Associate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phrases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0" hasCustomPrompt="1"/>
          </p:nvPr>
        </p:nvSpPr>
        <p:spPr>
          <a:xfrm>
            <a:off x="4932114" y="4077171"/>
            <a:ext cx="3816350" cy="201612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30000"/>
              </a:lnSpc>
              <a:spcBef>
                <a:spcPct val="20000"/>
              </a:spcBef>
              <a:buFont typeface="Arial" charset="0"/>
              <a:buNone/>
              <a:defRPr sz="3200"/>
            </a:lvl1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WALK THE DOG WITH HER BROTHER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PLAY BASEBALL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 TO BED AT 10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GRANDMA / COOK BADLY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1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7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4400" b="1" dirty="0" smtClean="0">
                <a:solidFill>
                  <a:srgbClr val="F93F63"/>
                </a:solidFill>
                <a:latin typeface="Arial Black" charset="0"/>
                <a:cs typeface="Arial Black" charset="0"/>
              </a:rPr>
              <a:t>ON</a:t>
            </a:r>
            <a:endParaRPr lang="es-ES" sz="4400" b="1" dirty="0">
              <a:solidFill>
                <a:srgbClr val="F93F63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00A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93F63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468313" y="6669088"/>
            <a:ext cx="8207375" cy="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 userDrawn="1"/>
        </p:nvSpPr>
        <p:spPr>
          <a:xfrm>
            <a:off x="3347864" y="6381750"/>
            <a:ext cx="2448272" cy="476250"/>
          </a:xfrm>
          <a:prstGeom prst="rect">
            <a:avLst/>
          </a:prstGeom>
          <a:solidFill>
            <a:srgbClr val="00A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63888" y="6453336"/>
            <a:ext cx="2016224" cy="3121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4" r:id="rId5"/>
    <p:sldLayoutId id="2147483665" r:id="rId6"/>
    <p:sldLayoutId id="214748365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1187624" y="2456898"/>
            <a:ext cx="6840760" cy="1944204"/>
          </a:xfrm>
        </p:spPr>
        <p:txBody>
          <a:bodyPr/>
          <a:lstStyle/>
          <a:p>
            <a:pPr marL="0" indent="0" algn="ctr">
              <a:buNone/>
            </a:pPr>
            <a: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  <a:t>PERÍFRASIS VERBAL </a:t>
            </a:r>
            <a:r>
              <a:rPr lang="es-ES" sz="4400" dirty="0" smtClean="0">
                <a:solidFill>
                  <a:srgbClr val="FFFFFF"/>
                </a:solidFill>
                <a:latin typeface="Arial Black"/>
                <a:cs typeface="Arial Black"/>
              </a:rPr>
              <a:t/>
            </a:r>
            <a:br>
              <a:rPr lang="es-ES" sz="4400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s-ES" sz="4400" dirty="0" smtClean="0">
                <a:solidFill>
                  <a:srgbClr val="FFFFFF"/>
                </a:solidFill>
                <a:latin typeface="Arial Black"/>
                <a:cs typeface="Arial Black"/>
              </a:rPr>
              <a:t>DE FUTURO</a:t>
            </a:r>
            <a: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  <a:t/>
            </a:r>
            <a:b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s-ES" dirty="0" smtClean="0">
                <a:solidFill>
                  <a:srgbClr val="FFFFFF"/>
                </a:solidFill>
                <a:latin typeface="Arial"/>
                <a:cs typeface="Arial"/>
              </a:rPr>
              <a:t>Boletín Santillana </a:t>
            </a:r>
            <a:r>
              <a:rPr lang="es-ES" dirty="0">
                <a:solidFill>
                  <a:srgbClr val="FFFFFF"/>
                </a:solidFill>
                <a:latin typeface="Arial"/>
                <a:cs typeface="Arial"/>
              </a:rPr>
              <a:t>Español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03.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08003" y="3501009"/>
            <a:ext cx="3456384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_tradnl" sz="2400" dirty="0"/>
              <a:t>Mis amigos ___________ ___ ______________ </a:t>
            </a:r>
            <a:r>
              <a:rPr lang="es-ES_tradnl" sz="2400" dirty="0" smtClean="0"/>
              <a:t/>
            </a:r>
            <a:br>
              <a:rPr lang="es-ES_tradnl" sz="2400" dirty="0" smtClean="0"/>
            </a:br>
            <a:r>
              <a:rPr lang="es-ES_tradnl" sz="2400" dirty="0" smtClean="0"/>
              <a:t>por </a:t>
            </a:r>
            <a:r>
              <a:rPr lang="es-ES_tradnl" sz="2400" dirty="0"/>
              <a:t>la mañana</a:t>
            </a:r>
            <a:r>
              <a:rPr lang="es-ES_tradnl" sz="2400" dirty="0" smtClean="0"/>
              <a:t>. </a:t>
            </a:r>
            <a:br>
              <a:rPr lang="es-ES_tradnl" sz="2400" dirty="0" smtClean="0"/>
            </a:br>
            <a:endParaRPr lang="es-ES" sz="2400" b="1" dirty="0"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8" name="Marcador de posición de 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988770"/>
            <a:ext cx="3887788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08003" y="1959798"/>
            <a:ext cx="44999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rgbClr val="00A1E4"/>
                </a:solidFill>
                <a:latin typeface="Futura"/>
              </a:rPr>
              <a:t>¿</a:t>
            </a:r>
            <a:r>
              <a:rPr lang="pt-BR" sz="2400" b="1" dirty="0" err="1">
                <a:solidFill>
                  <a:srgbClr val="00A1E4"/>
                </a:solidFill>
                <a:latin typeface="Futura"/>
              </a:rPr>
              <a:t>Cómo</a:t>
            </a:r>
            <a:r>
              <a:rPr lang="pt-BR" sz="2400" b="1" dirty="0">
                <a:solidFill>
                  <a:srgbClr val="00A1E4"/>
                </a:solidFill>
                <a:latin typeface="Futura"/>
              </a:rPr>
              <a:t> queda la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perífrasis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con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el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verbo “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estudiar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”?</a:t>
            </a:r>
            <a:endParaRPr lang="pt-BR" sz="2400" b="1" dirty="0">
              <a:solidFill>
                <a:srgbClr val="00A1E4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772531062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04.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27425" y="3500295"/>
            <a:ext cx="3456384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2400" dirty="0"/>
              <a:t>___________ ___ ______________ </a:t>
            </a:r>
            <a:r>
              <a:rPr lang="pt-BR" sz="2400" dirty="0" err="1"/>
              <a:t>mamá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8" name="Marcador de posición de 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988770"/>
            <a:ext cx="3887788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08003" y="1988770"/>
            <a:ext cx="44999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¿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Cómo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queda la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perífrasis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con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el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verbo “ser”?</a:t>
            </a:r>
            <a:endParaRPr lang="pt-BR" sz="2400" b="1" dirty="0">
              <a:solidFill>
                <a:srgbClr val="00A1E4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755866512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05.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60032" y="3500295"/>
            <a:ext cx="3456384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_tradnl" sz="2400" dirty="0"/>
              <a:t>Consuelo ___________ ___ ______________ </a:t>
            </a:r>
            <a:r>
              <a:rPr lang="es-ES_tradnl" sz="2400" dirty="0" smtClean="0"/>
              <a:t/>
            </a:r>
            <a:br>
              <a:rPr lang="es-ES_tradnl" sz="2400" dirty="0" smtClean="0"/>
            </a:br>
            <a:r>
              <a:rPr lang="es-ES_tradnl" sz="2400" dirty="0" smtClean="0"/>
              <a:t>con </a:t>
            </a:r>
            <a:r>
              <a:rPr lang="es-ES_tradnl" sz="2400" dirty="0"/>
              <a:t>su hija</a:t>
            </a:r>
            <a:r>
              <a:rPr lang="es-ES_tradnl" sz="2400" dirty="0" smtClean="0"/>
              <a:t>.</a:t>
            </a:r>
            <a:br>
              <a:rPr lang="es-ES_tradnl" sz="2400" dirty="0" smtClean="0"/>
            </a:br>
            <a:endParaRPr lang="es-ES" sz="2400" b="1" dirty="0"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8" name="Marcador de posición de 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988770"/>
            <a:ext cx="3887788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08003" y="1993706"/>
            <a:ext cx="44999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rgbClr val="00A1E4"/>
                </a:solidFill>
                <a:latin typeface="Futura"/>
              </a:rPr>
              <a:t>¿</a:t>
            </a:r>
            <a:r>
              <a:rPr lang="pt-BR" sz="2400" b="1" dirty="0" err="1">
                <a:solidFill>
                  <a:srgbClr val="00A1E4"/>
                </a:solidFill>
                <a:latin typeface="Futura"/>
              </a:rPr>
              <a:t>Cómo</a:t>
            </a:r>
            <a:r>
              <a:rPr lang="pt-BR" sz="2400" b="1" dirty="0">
                <a:solidFill>
                  <a:srgbClr val="00A1E4"/>
                </a:solidFill>
                <a:latin typeface="Futura"/>
              </a:rPr>
              <a:t> queda la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perífrasis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con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el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verbo “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cocinar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”?</a:t>
            </a:r>
            <a:endParaRPr lang="pt-BR" sz="2400" b="1" dirty="0">
              <a:solidFill>
                <a:srgbClr val="00A1E4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845488919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06.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788024" y="3501008"/>
            <a:ext cx="3456384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_tradnl" sz="2400" dirty="0"/>
              <a:t>¿ ___________ ___ ______________ todo el libro, Mariana</a:t>
            </a:r>
            <a:r>
              <a:rPr lang="es-ES_tradnl" sz="2400" dirty="0" smtClean="0"/>
              <a:t>?</a:t>
            </a:r>
            <a:br>
              <a:rPr lang="es-ES_tradnl" sz="2400" dirty="0" smtClean="0"/>
            </a:br>
            <a:endParaRPr lang="es-ES" sz="2400" b="1" dirty="0"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8" name="Marcador de posición de 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988770"/>
            <a:ext cx="3887788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44008" y="1988770"/>
            <a:ext cx="44999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rgbClr val="00A1E4"/>
                </a:solidFill>
                <a:latin typeface="Futura"/>
              </a:rPr>
              <a:t>¿</a:t>
            </a:r>
            <a:r>
              <a:rPr lang="pt-BR" sz="2400" b="1" dirty="0" err="1">
                <a:solidFill>
                  <a:srgbClr val="00A1E4"/>
                </a:solidFill>
                <a:latin typeface="Futura"/>
              </a:rPr>
              <a:t>Cómo</a:t>
            </a:r>
            <a:r>
              <a:rPr lang="pt-BR" sz="2400" b="1" dirty="0">
                <a:solidFill>
                  <a:srgbClr val="00A1E4"/>
                </a:solidFill>
                <a:latin typeface="Futura"/>
              </a:rPr>
              <a:t> queda la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perífrasis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con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el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verbo “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leer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”?</a:t>
            </a:r>
            <a:endParaRPr lang="pt-BR" sz="2400" b="1" dirty="0">
              <a:solidFill>
                <a:srgbClr val="00A1E4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66080935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/>
          <p:nvPr/>
        </p:nvSpPr>
        <p:spPr bwMode="auto">
          <a:xfrm>
            <a:off x="0" y="2060848"/>
            <a:ext cx="9144000" cy="715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22"/>
          <p:cNvSpPr/>
          <p:nvPr/>
        </p:nvSpPr>
        <p:spPr bwMode="auto">
          <a:xfrm>
            <a:off x="0" y="5152678"/>
            <a:ext cx="9144000" cy="436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ítulo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bg1"/>
                </a:solidFill>
                <a:latin typeface="Arial Black"/>
                <a:cs typeface="Arial Black"/>
              </a:rPr>
              <a:t>Respuestas</a:t>
            </a:r>
            <a:endParaRPr lang="es-ES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22" name="Rectangle 1"/>
          <p:cNvSpPr/>
          <p:nvPr/>
        </p:nvSpPr>
        <p:spPr bwMode="auto">
          <a:xfrm>
            <a:off x="0" y="3284984"/>
            <a:ext cx="9144000" cy="715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1"/>
          <p:cNvSpPr/>
          <p:nvPr/>
        </p:nvSpPr>
        <p:spPr bwMode="auto">
          <a:xfrm>
            <a:off x="0" y="4581128"/>
            <a:ext cx="9144000" cy="715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755576" y="1988840"/>
            <a:ext cx="5976664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00A1E4"/>
                </a:solidFill>
                <a:latin typeface="Arial"/>
                <a:cs typeface="Arial"/>
              </a:rPr>
              <a:t>1.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voy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olvidar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/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voy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borrar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00A1E4"/>
                </a:solidFill>
                <a:latin typeface="Arial"/>
                <a:cs typeface="Arial"/>
              </a:rPr>
              <a:t>2.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vamos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jugar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00A1E4"/>
                </a:solidFill>
                <a:latin typeface="Arial"/>
                <a:cs typeface="Arial"/>
              </a:rPr>
              <a:t>3.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van a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estudiar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00A1E4"/>
                </a:solidFill>
                <a:latin typeface="Arial"/>
                <a:cs typeface="Arial"/>
              </a:rPr>
              <a:t>4.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voy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ser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00A1E4"/>
                </a:solidFill>
                <a:latin typeface="Arial"/>
                <a:cs typeface="Arial"/>
              </a:rPr>
              <a:t>5.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cocinar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00A1E4"/>
                </a:solidFill>
                <a:latin typeface="Arial"/>
                <a:cs typeface="Arial"/>
              </a:rPr>
              <a:t>6.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Vas a leer</a:t>
            </a:r>
          </a:p>
        </p:txBody>
      </p:sp>
    </p:spTree>
    <p:extLst>
      <p:ext uri="{BB962C8B-B14F-4D97-AF65-F5344CB8AC3E}">
        <p14:creationId xmlns:p14="http://schemas.microsoft.com/office/powerpoint/2010/main" val="108442131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1187624" y="3320994"/>
            <a:ext cx="6840760" cy="756078"/>
          </a:xfrm>
        </p:spPr>
        <p:txBody>
          <a:bodyPr/>
          <a:lstStyle/>
          <a:p>
            <a:pPr marL="0" indent="0" algn="ctr">
              <a:buNone/>
            </a:pPr>
            <a: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  <a:t>¡Gracias</a:t>
            </a:r>
            <a:r>
              <a:rPr lang="es-ES" sz="4400" dirty="0" smtClean="0">
                <a:solidFill>
                  <a:srgbClr val="FFFFFF"/>
                </a:solidFill>
                <a:latin typeface="Arial Black"/>
                <a:cs typeface="Arial Black"/>
              </a:rPr>
              <a:t>!</a:t>
            </a:r>
            <a:endParaRPr lang="es-ES" sz="44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2366635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3130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dirty="0" smtClean="0">
                <a:solidFill>
                  <a:srgbClr val="FFFFFF"/>
                </a:solidFill>
                <a:latin typeface="Arial Black"/>
                <a:cs typeface="Arial Black"/>
              </a:rPr>
              <a:t>Contextualización</a:t>
            </a:r>
            <a:endParaRPr lang="es-ES" sz="4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9378"/>
            <a:ext cx="9144000" cy="29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86542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1187624" y="3050961"/>
            <a:ext cx="6840760" cy="756078"/>
          </a:xfrm>
        </p:spPr>
        <p:txBody>
          <a:bodyPr/>
          <a:lstStyle/>
          <a:p>
            <a:pPr marL="0" indent="0" algn="ctr">
              <a:buNone/>
            </a:pPr>
            <a: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  <a:t>Explicación</a:t>
            </a:r>
            <a:endParaRPr lang="es-E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21274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3"/>
          <p:cNvSpPr txBox="1">
            <a:spLocks/>
          </p:cNvSpPr>
          <p:nvPr/>
        </p:nvSpPr>
        <p:spPr bwMode="auto">
          <a:xfrm>
            <a:off x="2864933" y="1887215"/>
            <a:ext cx="2067107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A1E4"/>
                </a:solidFill>
                <a:latin typeface="Arial Black"/>
                <a:cs typeface="Arial Black"/>
              </a:rPr>
              <a:t>IR</a:t>
            </a:r>
            <a:endParaRPr lang="en-US" sz="2400" dirty="0">
              <a:solidFill>
                <a:srgbClr val="00A1E4"/>
              </a:solidFill>
              <a:latin typeface="Arial Black"/>
              <a:cs typeface="Arial Black"/>
            </a:endParaRPr>
          </a:p>
        </p:txBody>
      </p:sp>
      <p:sp>
        <p:nvSpPr>
          <p:cNvPr id="51" name="Rectangle 44"/>
          <p:cNvSpPr/>
          <p:nvPr/>
        </p:nvSpPr>
        <p:spPr bwMode="auto">
          <a:xfrm>
            <a:off x="0" y="4221087"/>
            <a:ext cx="9144000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Rectangle 42"/>
          <p:cNvSpPr/>
          <p:nvPr/>
        </p:nvSpPr>
        <p:spPr bwMode="auto">
          <a:xfrm>
            <a:off x="0" y="3354064"/>
            <a:ext cx="9144000" cy="434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Rectangle 1"/>
          <p:cNvSpPr/>
          <p:nvPr/>
        </p:nvSpPr>
        <p:spPr bwMode="auto">
          <a:xfrm>
            <a:off x="0" y="2420888"/>
            <a:ext cx="9144000" cy="436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Rectangle 22"/>
          <p:cNvSpPr/>
          <p:nvPr/>
        </p:nvSpPr>
        <p:spPr bwMode="auto">
          <a:xfrm>
            <a:off x="0" y="5152678"/>
            <a:ext cx="9144000" cy="436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Title 13"/>
          <p:cNvSpPr txBox="1">
            <a:spLocks/>
          </p:cNvSpPr>
          <p:nvPr/>
        </p:nvSpPr>
        <p:spPr bwMode="auto">
          <a:xfrm>
            <a:off x="6732240" y="1887215"/>
            <a:ext cx="2411760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A1E4"/>
                </a:solidFill>
                <a:latin typeface="Arial Black"/>
                <a:cs typeface="Arial Black"/>
              </a:rPr>
              <a:t>INFINITIVO</a:t>
            </a:r>
            <a:endParaRPr lang="en-US" sz="2400" dirty="0">
              <a:solidFill>
                <a:srgbClr val="00A1E4"/>
              </a:solidFill>
              <a:latin typeface="Arial Black"/>
              <a:cs typeface="Arial Black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843809" y="2348880"/>
            <a:ext cx="2088232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voy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vas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va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vamos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err="1">
                <a:solidFill>
                  <a:srgbClr val="000000"/>
                </a:solidFill>
                <a:latin typeface="Arial"/>
                <a:cs typeface="Arial"/>
              </a:rPr>
              <a:t>vais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van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6732240" y="2323346"/>
            <a:ext cx="2051720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termin</a:t>
            </a:r>
            <a:r>
              <a:rPr lang="en-US" sz="2000" b="1" dirty="0" err="1">
                <a:solidFill>
                  <a:srgbClr val="00A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endParaRPr lang="en-US" sz="2000" b="1" dirty="0">
              <a:solidFill>
                <a:srgbClr val="00A1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en-US" sz="2000" b="1" dirty="0" err="1">
                <a:solidFill>
                  <a:srgbClr val="00A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endParaRPr lang="en-US" sz="2000" b="1" dirty="0">
              <a:solidFill>
                <a:srgbClr val="00A1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="1" dirty="0" err="1">
                <a:solidFill>
                  <a:srgbClr val="00A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en-US" sz="2000" b="1" dirty="0">
              <a:solidFill>
                <a:srgbClr val="00A1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estudi</a:t>
            </a:r>
            <a:r>
              <a:rPr lang="en-US" sz="2000" b="1" dirty="0" err="1">
                <a:solidFill>
                  <a:srgbClr val="00A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endParaRPr lang="en-US" sz="2000" b="1" dirty="0">
              <a:solidFill>
                <a:srgbClr val="00A1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vend</a:t>
            </a:r>
            <a:r>
              <a:rPr lang="en-US" sz="2000" b="1" dirty="0">
                <a:solidFill>
                  <a:srgbClr val="00A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segu</a:t>
            </a:r>
            <a:r>
              <a:rPr lang="en-US" sz="2000" b="1" dirty="0" err="1">
                <a:solidFill>
                  <a:srgbClr val="00A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endParaRPr lang="en-US" sz="2000" b="1" dirty="0">
              <a:solidFill>
                <a:srgbClr val="00A1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19"/>
          <p:cNvCxnSpPr/>
          <p:nvPr/>
        </p:nvCxnSpPr>
        <p:spPr bwMode="auto">
          <a:xfrm>
            <a:off x="4932040" y="1916832"/>
            <a:ext cx="0" cy="32403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9"/>
          <p:cNvCxnSpPr/>
          <p:nvPr/>
        </p:nvCxnSpPr>
        <p:spPr bwMode="auto">
          <a:xfrm>
            <a:off x="2836128" y="1916832"/>
            <a:ext cx="0" cy="32403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5496" y="2348880"/>
            <a:ext cx="267335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err="1">
                <a:solidFill>
                  <a:srgbClr val="006D9B"/>
                </a:solidFill>
                <a:latin typeface="Arial Black"/>
                <a:cs typeface="Arial Black"/>
              </a:rPr>
              <a:t>yo</a:t>
            </a:r>
            <a:endParaRPr lang="en-US" sz="2000" dirty="0" smtClean="0">
              <a:solidFill>
                <a:srgbClr val="006D9B"/>
              </a:solidFill>
              <a:latin typeface="Arial Black"/>
              <a:cs typeface="Arial Black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err="1">
                <a:solidFill>
                  <a:srgbClr val="006D9B"/>
                </a:solidFill>
                <a:latin typeface="Arial Black"/>
                <a:cs typeface="Arial Black"/>
              </a:rPr>
              <a:t>t</a:t>
            </a:r>
            <a:r>
              <a:rPr lang="en-US" sz="2000" dirty="0" err="1" smtClean="0">
                <a:solidFill>
                  <a:srgbClr val="006D9B"/>
                </a:solidFill>
                <a:latin typeface="Arial Black"/>
                <a:cs typeface="Arial Black"/>
              </a:rPr>
              <a:t>ú</a:t>
            </a:r>
            <a:r>
              <a:rPr lang="en-US" sz="2000" dirty="0">
                <a:solidFill>
                  <a:srgbClr val="006D9B"/>
                </a:solidFill>
                <a:latin typeface="Arial Black"/>
                <a:cs typeface="Arial Black"/>
              </a:rPr>
              <a:t/>
            </a:r>
            <a:br>
              <a:rPr lang="en-US" sz="2000" dirty="0">
                <a:solidFill>
                  <a:srgbClr val="006D9B"/>
                </a:solidFill>
                <a:latin typeface="Arial Black"/>
                <a:cs typeface="Arial Black"/>
              </a:rPr>
            </a:br>
            <a:r>
              <a:rPr lang="en-US" sz="2000" dirty="0" err="1">
                <a:solidFill>
                  <a:srgbClr val="006D9B"/>
                </a:solidFill>
                <a:latin typeface="Arial Black"/>
                <a:cs typeface="Arial Black"/>
              </a:rPr>
              <a:t>él</a:t>
            </a:r>
            <a:r>
              <a:rPr lang="en-US" sz="2000" dirty="0">
                <a:solidFill>
                  <a:srgbClr val="006D9B"/>
                </a:solidFill>
                <a:latin typeface="Arial Black"/>
                <a:cs typeface="Arial Black"/>
              </a:rPr>
              <a:t>/</a:t>
            </a:r>
            <a:r>
              <a:rPr lang="en-US" sz="2000" dirty="0" err="1">
                <a:solidFill>
                  <a:srgbClr val="006D9B"/>
                </a:solidFill>
                <a:latin typeface="Arial Black"/>
                <a:cs typeface="Arial Black"/>
              </a:rPr>
              <a:t>ella</a:t>
            </a:r>
            <a:r>
              <a:rPr lang="en-US" sz="2000" dirty="0">
                <a:solidFill>
                  <a:srgbClr val="006D9B"/>
                </a:solidFill>
                <a:latin typeface="Arial Black"/>
                <a:cs typeface="Arial Black"/>
              </a:rPr>
              <a:t>/</a:t>
            </a:r>
            <a:r>
              <a:rPr lang="en-US" sz="2000" dirty="0" err="1">
                <a:solidFill>
                  <a:srgbClr val="006D9B"/>
                </a:solidFill>
                <a:latin typeface="Arial Black"/>
                <a:cs typeface="Arial Black"/>
              </a:rPr>
              <a:t>usted</a:t>
            </a:r>
            <a:endParaRPr lang="en-US" sz="2000" dirty="0" smtClean="0">
              <a:solidFill>
                <a:srgbClr val="006D9B"/>
              </a:solidFill>
              <a:latin typeface="Arial Black"/>
              <a:cs typeface="Arial Black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err="1">
                <a:solidFill>
                  <a:srgbClr val="006D9B"/>
                </a:solidFill>
                <a:latin typeface="Arial Black"/>
                <a:cs typeface="Arial Black"/>
              </a:rPr>
              <a:t>nosotros</a:t>
            </a:r>
            <a:r>
              <a:rPr lang="en-US" sz="2000" dirty="0">
                <a:solidFill>
                  <a:srgbClr val="006D9B"/>
                </a:solidFill>
                <a:latin typeface="Arial Black"/>
                <a:cs typeface="Arial Black"/>
              </a:rPr>
              <a:t>/-as</a:t>
            </a:r>
            <a:endParaRPr lang="en-US" sz="2000" dirty="0" smtClean="0">
              <a:solidFill>
                <a:srgbClr val="006D9B"/>
              </a:solidFill>
              <a:latin typeface="Arial Black"/>
              <a:cs typeface="Arial Black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err="1">
                <a:solidFill>
                  <a:srgbClr val="006D9B"/>
                </a:solidFill>
                <a:latin typeface="Arial Black"/>
                <a:cs typeface="Arial Black"/>
              </a:rPr>
              <a:t>vosotros</a:t>
            </a:r>
            <a:r>
              <a:rPr lang="en-US" sz="2000" dirty="0">
                <a:solidFill>
                  <a:srgbClr val="006D9B"/>
                </a:solidFill>
                <a:latin typeface="Arial Black"/>
                <a:cs typeface="Arial Black"/>
              </a:rPr>
              <a:t>/-as</a:t>
            </a:r>
            <a:endParaRPr lang="en-US" sz="2000" dirty="0" smtClean="0">
              <a:solidFill>
                <a:srgbClr val="006D9B"/>
              </a:solidFill>
              <a:latin typeface="Arial Black"/>
              <a:cs typeface="Arial Black"/>
            </a:endParaRP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 err="1">
                <a:solidFill>
                  <a:srgbClr val="006D9B"/>
                </a:solidFill>
                <a:latin typeface="Arial Black"/>
                <a:cs typeface="Arial Black"/>
              </a:rPr>
              <a:t>ellos</a:t>
            </a:r>
            <a:r>
              <a:rPr lang="en-US" sz="2000" dirty="0">
                <a:solidFill>
                  <a:srgbClr val="006D9B"/>
                </a:solidFill>
                <a:latin typeface="Arial Black"/>
                <a:cs typeface="Arial Black"/>
              </a:rPr>
              <a:t>/-as/</a:t>
            </a:r>
            <a:r>
              <a:rPr lang="en-US" sz="2000" dirty="0" err="1" smtClean="0">
                <a:solidFill>
                  <a:srgbClr val="006D9B"/>
                </a:solidFill>
                <a:latin typeface="Arial Black"/>
                <a:cs typeface="Arial Black"/>
              </a:rPr>
              <a:t>ustedes</a:t>
            </a:r>
            <a:endParaRPr lang="en-US" sz="2000" dirty="0" smtClean="0">
              <a:solidFill>
                <a:srgbClr val="006D9B"/>
              </a:solidFill>
              <a:latin typeface="Arial Black"/>
              <a:cs typeface="Arial Black"/>
            </a:endParaRPr>
          </a:p>
        </p:txBody>
      </p:sp>
      <p:sp>
        <p:nvSpPr>
          <p:cNvPr id="17" name="Título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bg1"/>
                </a:solidFill>
                <a:latin typeface="Arial Black"/>
                <a:cs typeface="Arial Black"/>
              </a:rPr>
              <a:t>Ir </a:t>
            </a:r>
            <a:r>
              <a:rPr lang="es-ES" sz="3600" dirty="0" smtClean="0">
                <a:solidFill>
                  <a:schemeClr val="bg1"/>
                </a:solidFill>
                <a:latin typeface="Arial Black"/>
                <a:cs typeface="Arial Black"/>
              </a:rPr>
              <a:t>(en </a:t>
            </a:r>
            <a:r>
              <a:rPr lang="es-ES" sz="3600" dirty="0">
                <a:solidFill>
                  <a:schemeClr val="bg1"/>
                </a:solidFill>
                <a:latin typeface="Arial Black"/>
                <a:cs typeface="Arial Black"/>
              </a:rPr>
              <a:t>presente)</a:t>
            </a:r>
            <a:r>
              <a:rPr lang="es-ES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s-ES" sz="3600" dirty="0" smtClean="0">
                <a:solidFill>
                  <a:schemeClr val="bg1"/>
                </a:solidFill>
                <a:latin typeface="Arial Black"/>
                <a:cs typeface="Arial Black"/>
              </a:rPr>
              <a:t>+ </a:t>
            </a:r>
            <a:r>
              <a:rPr lang="es-ES" dirty="0" smtClean="0">
                <a:solidFill>
                  <a:schemeClr val="bg1"/>
                </a:solidFill>
                <a:latin typeface="Arial Black"/>
                <a:cs typeface="Arial Black"/>
              </a:rPr>
              <a:t>“</a:t>
            </a:r>
            <a:r>
              <a:rPr lang="es-ES" dirty="0">
                <a:solidFill>
                  <a:schemeClr val="bg1"/>
                </a:solidFill>
                <a:latin typeface="Arial Black"/>
                <a:cs typeface="Arial Black"/>
              </a:rPr>
              <a:t>a</a:t>
            </a:r>
            <a:r>
              <a:rPr lang="es-ES" dirty="0" smtClean="0">
                <a:solidFill>
                  <a:schemeClr val="bg1"/>
                </a:solidFill>
                <a:latin typeface="Arial Black"/>
                <a:cs typeface="Arial Black"/>
              </a:rPr>
              <a:t>” </a:t>
            </a:r>
            <a:r>
              <a:rPr lang="es-ES" sz="3600" dirty="0" smtClean="0">
                <a:solidFill>
                  <a:schemeClr val="bg1"/>
                </a:solidFill>
                <a:latin typeface="Arial Black"/>
                <a:cs typeface="Arial Black"/>
              </a:rPr>
              <a:t>+infinitivo</a:t>
            </a:r>
            <a:r>
              <a:rPr lang="es-ES" dirty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es-ES" dirty="0">
                <a:solidFill>
                  <a:schemeClr val="bg1"/>
                </a:solidFill>
                <a:latin typeface="Arial Black"/>
                <a:cs typeface="Arial Black"/>
              </a:rPr>
            </a:br>
            <a:endParaRPr lang="es-ES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8" name="Title 13"/>
          <p:cNvSpPr txBox="1">
            <a:spLocks/>
          </p:cNvSpPr>
          <p:nvPr/>
        </p:nvSpPr>
        <p:spPr bwMode="auto">
          <a:xfrm>
            <a:off x="360040" y="1887215"/>
            <a:ext cx="2355139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A1E4"/>
                </a:solidFill>
                <a:latin typeface="Arial Black"/>
                <a:cs typeface="Arial Black"/>
              </a:rPr>
              <a:t>PERSONAS</a:t>
            </a:r>
            <a:endParaRPr lang="en-US" sz="2400" dirty="0">
              <a:solidFill>
                <a:srgbClr val="00A1E4"/>
              </a:solidFill>
              <a:latin typeface="Arial Black"/>
              <a:cs typeface="Arial Black"/>
            </a:endParaRPr>
          </a:p>
        </p:txBody>
      </p:sp>
      <p:sp>
        <p:nvSpPr>
          <p:cNvPr id="19" name="Title 13"/>
          <p:cNvSpPr txBox="1">
            <a:spLocks/>
          </p:cNvSpPr>
          <p:nvPr/>
        </p:nvSpPr>
        <p:spPr bwMode="auto">
          <a:xfrm>
            <a:off x="4809149" y="1887215"/>
            <a:ext cx="2067107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A1E4"/>
                </a:solidFill>
                <a:latin typeface="Arial Black"/>
                <a:cs typeface="Arial Black"/>
              </a:rPr>
              <a:t>a</a:t>
            </a:r>
            <a:endParaRPr lang="en-US" sz="2400" dirty="0">
              <a:solidFill>
                <a:srgbClr val="00A1E4"/>
              </a:solidFill>
              <a:latin typeface="Arial Black"/>
              <a:cs typeface="Arial Black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788024" y="2323346"/>
            <a:ext cx="2088232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</p:txBody>
      </p:sp>
      <p:cxnSp>
        <p:nvCxnSpPr>
          <p:cNvPr id="21" name="Straight Connector 19"/>
          <p:cNvCxnSpPr/>
          <p:nvPr/>
        </p:nvCxnSpPr>
        <p:spPr bwMode="auto">
          <a:xfrm>
            <a:off x="6660232" y="1916832"/>
            <a:ext cx="0" cy="32403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17448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0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4294967295"/>
          </p:nvPr>
        </p:nvSpPr>
        <p:spPr>
          <a:xfrm>
            <a:off x="539552" y="3645024"/>
            <a:ext cx="7704856" cy="14401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Expresa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595959"/>
                </a:solidFill>
                <a:latin typeface="Arial Black"/>
                <a:cs typeface="Arial Black"/>
              </a:rPr>
              <a:t>Un </a:t>
            </a:r>
            <a:r>
              <a:rPr lang="es-ES" sz="2000" dirty="0">
                <a:solidFill>
                  <a:srgbClr val="595959"/>
                </a:solidFill>
                <a:latin typeface="Arial Black"/>
                <a:cs typeface="Arial Black"/>
              </a:rPr>
              <a:t>futuro presentado como </a:t>
            </a:r>
            <a:r>
              <a:rPr lang="es-ES" sz="2000" dirty="0" smtClean="0">
                <a:solidFill>
                  <a:srgbClr val="595959"/>
                </a:solidFill>
                <a:latin typeface="Arial Black"/>
                <a:cs typeface="Arial Black"/>
              </a:rPr>
              <a:t>inmediato</a:t>
            </a:r>
            <a:br>
              <a:rPr lang="es-ES" sz="2000" dirty="0" smtClean="0">
                <a:solidFill>
                  <a:srgbClr val="595959"/>
                </a:solidFill>
                <a:latin typeface="Arial Black"/>
                <a:cs typeface="Arial Black"/>
              </a:rPr>
            </a:b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Ejemplo</a:t>
            </a:r>
            <a:endParaRPr lang="es-ES" sz="18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2000" dirty="0">
                <a:solidFill>
                  <a:srgbClr val="00A1E4"/>
                </a:solidFill>
                <a:latin typeface="Arial Black"/>
                <a:cs typeface="Arial Black"/>
              </a:rPr>
              <a:t>Voy a </a:t>
            </a:r>
            <a:r>
              <a:rPr lang="es-ES" sz="2000" dirty="0">
                <a:solidFill>
                  <a:srgbClr val="595959"/>
                </a:solidFill>
                <a:latin typeface="Arial Black"/>
                <a:cs typeface="Arial Black"/>
              </a:rPr>
              <a:t>sal</a:t>
            </a:r>
            <a:r>
              <a:rPr lang="es-ES" sz="2000" dirty="0">
                <a:solidFill>
                  <a:srgbClr val="00A1E4"/>
                </a:solidFill>
                <a:latin typeface="Arial Black"/>
                <a:cs typeface="Arial Black"/>
              </a:rPr>
              <a:t>ir</a:t>
            </a:r>
            <a:r>
              <a:rPr lang="es-ES" sz="2000" dirty="0">
                <a:solidFill>
                  <a:srgbClr val="595959"/>
                </a:solidFill>
                <a:latin typeface="Arial Black"/>
                <a:cs typeface="Arial Black"/>
              </a:rPr>
              <a:t> un rato</a:t>
            </a:r>
            <a:r>
              <a:rPr lang="es-ES" sz="2000" dirty="0" smtClean="0">
                <a:solidFill>
                  <a:srgbClr val="595959"/>
                </a:solidFill>
                <a:latin typeface="Arial Black"/>
                <a:cs typeface="Arial Black"/>
              </a:rPr>
              <a:t>.</a:t>
            </a:r>
            <a:endParaRPr lang="es-ES" sz="2000" dirty="0">
              <a:solidFill>
                <a:srgbClr val="595959"/>
              </a:solidFill>
              <a:latin typeface="Arial Black"/>
              <a:cs typeface="Arial Black"/>
            </a:endParaRPr>
          </a:p>
        </p:txBody>
      </p:sp>
      <p:sp>
        <p:nvSpPr>
          <p:cNvPr id="4" name="Marcador de texto 4"/>
          <p:cNvSpPr txBox="1">
            <a:spLocks/>
          </p:cNvSpPr>
          <p:nvPr/>
        </p:nvSpPr>
        <p:spPr>
          <a:xfrm>
            <a:off x="467544" y="2061270"/>
            <a:ext cx="8144520" cy="143973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s-ES" sz="2800" dirty="0">
                <a:solidFill>
                  <a:srgbClr val="00A1E4"/>
                </a:solidFill>
                <a:latin typeface="Arial"/>
                <a:cs typeface="Arial"/>
              </a:rPr>
              <a:t>Ir</a:t>
            </a:r>
            <a:r>
              <a:rPr lang="es-ES" sz="2800" dirty="0">
                <a:solidFill>
                  <a:schemeClr val="tx1"/>
                </a:solidFill>
                <a:latin typeface="Arial"/>
                <a:cs typeface="Arial"/>
              </a:rPr>
              <a:t> en presente </a:t>
            </a:r>
            <a:r>
              <a:rPr lang="es-ES" sz="2800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s-ES" sz="28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s-ES" sz="2800" dirty="0" smtClean="0">
                <a:solidFill>
                  <a:schemeClr val="tx1"/>
                </a:solidFill>
                <a:latin typeface="Arial"/>
                <a:cs typeface="Arial"/>
              </a:rPr>
              <a:t>+ </a:t>
            </a:r>
            <a:r>
              <a:rPr lang="es-ES" sz="2800" dirty="0">
                <a:solidFill>
                  <a:schemeClr val="tx1"/>
                </a:solidFill>
                <a:latin typeface="Arial"/>
                <a:cs typeface="Arial"/>
              </a:rPr>
              <a:t>preposición </a:t>
            </a:r>
            <a:r>
              <a:rPr lang="es-ES" sz="2800" dirty="0">
                <a:solidFill>
                  <a:srgbClr val="00A1E4"/>
                </a:solidFill>
                <a:latin typeface="Arial"/>
                <a:cs typeface="Arial"/>
              </a:rPr>
              <a:t>a</a:t>
            </a:r>
            <a:r>
              <a:rPr lang="es-E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2800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s-ES" sz="28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s-ES" sz="2800" dirty="0" smtClean="0">
                <a:solidFill>
                  <a:schemeClr val="tx1"/>
                </a:solidFill>
                <a:latin typeface="Arial"/>
                <a:cs typeface="Arial"/>
              </a:rPr>
              <a:t>+ </a:t>
            </a:r>
            <a:r>
              <a:rPr lang="es-ES" sz="2800" dirty="0">
                <a:solidFill>
                  <a:schemeClr val="tx1"/>
                </a:solidFill>
                <a:latin typeface="Arial"/>
                <a:cs typeface="Arial"/>
              </a:rPr>
              <a:t>infinitivo del verbo principal </a:t>
            </a:r>
            <a:r>
              <a:rPr lang="es-ES" sz="2800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s-ES" sz="28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s-ES" sz="2000" b="1" dirty="0" smtClean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s-ES" sz="2000" b="1" dirty="0">
                <a:solidFill>
                  <a:schemeClr val="tx1"/>
                </a:solidFill>
                <a:latin typeface="Arial"/>
                <a:cs typeface="Arial"/>
              </a:rPr>
              <a:t>equivale a algunos usos del Futuro Imperfecto)</a:t>
            </a:r>
          </a:p>
        </p:txBody>
      </p:sp>
      <p:sp>
        <p:nvSpPr>
          <p:cNvPr id="6" name="Marcador de texto 4"/>
          <p:cNvSpPr txBox="1">
            <a:spLocks/>
          </p:cNvSpPr>
          <p:nvPr/>
        </p:nvSpPr>
        <p:spPr>
          <a:xfrm>
            <a:off x="107505" y="188640"/>
            <a:ext cx="9000998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Usos de la perífrasis </a:t>
            </a: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de </a:t>
            </a:r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futuro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Marcador de texto 4"/>
          <p:cNvSpPr txBox="1">
            <a:spLocks/>
          </p:cNvSpPr>
          <p:nvPr/>
        </p:nvSpPr>
        <p:spPr>
          <a:xfrm>
            <a:off x="467544" y="5373217"/>
            <a:ext cx="8208912" cy="504055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¡Ojo!: </a:t>
            </a:r>
            <a:r>
              <a:rPr lang="es-ES" sz="2000" dirty="0">
                <a:solidFill>
                  <a:srgbClr val="00A1E4"/>
                </a:solidFill>
                <a:latin typeface="Arial"/>
                <a:cs typeface="Arial"/>
              </a:rPr>
              <a:t>El uso de la preposición a es obligatorio.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endParaRPr lang="es-E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65941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4294967295"/>
          </p:nvPr>
        </p:nvSpPr>
        <p:spPr>
          <a:xfrm>
            <a:off x="539552" y="3645024"/>
            <a:ext cx="7704856" cy="14401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Expresa</a:t>
            </a:r>
          </a:p>
          <a:p>
            <a:pPr marL="0" indent="0">
              <a:buNone/>
            </a:pPr>
            <a:r>
              <a:rPr lang="es-ES" sz="2000" dirty="0" smtClean="0">
                <a:solidFill>
                  <a:srgbClr val="595959"/>
                </a:solidFill>
                <a:latin typeface="Arial Black"/>
                <a:cs typeface="Arial Black"/>
              </a:rPr>
              <a:t>Un </a:t>
            </a:r>
            <a:r>
              <a:rPr lang="es-ES" sz="2000" dirty="0">
                <a:solidFill>
                  <a:srgbClr val="595959"/>
                </a:solidFill>
                <a:latin typeface="Arial Black"/>
                <a:cs typeface="Arial Black"/>
              </a:rPr>
              <a:t>futuro más </a:t>
            </a:r>
            <a:r>
              <a:rPr lang="es-ES" sz="2000" dirty="0" smtClean="0">
                <a:solidFill>
                  <a:srgbClr val="595959"/>
                </a:solidFill>
                <a:latin typeface="Arial Black"/>
                <a:cs typeface="Arial Black"/>
              </a:rPr>
              <a:t>lejano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595959"/>
                </a:solidFill>
                <a:latin typeface="Arial"/>
                <a:cs typeface="Arial"/>
              </a:rPr>
              <a:t>Ejemplo</a:t>
            </a:r>
            <a:endParaRPr lang="es-ES" sz="18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sz="2000" dirty="0" smtClean="0">
                <a:solidFill>
                  <a:srgbClr val="00A1E4"/>
                </a:solidFill>
                <a:latin typeface="Arial Black"/>
                <a:cs typeface="Arial Black"/>
              </a:rPr>
              <a:t>Voy </a:t>
            </a:r>
            <a:r>
              <a:rPr lang="es-ES" sz="2000" dirty="0">
                <a:solidFill>
                  <a:srgbClr val="00A1E4"/>
                </a:solidFill>
                <a:latin typeface="Arial Black"/>
                <a:cs typeface="Arial Black"/>
              </a:rPr>
              <a:t>a</a:t>
            </a:r>
            <a:r>
              <a:rPr lang="es-ES" sz="2000" dirty="0">
                <a:solidFill>
                  <a:srgbClr val="595959"/>
                </a:solidFill>
                <a:latin typeface="Arial Black"/>
                <a:cs typeface="Arial Black"/>
              </a:rPr>
              <a:t> termin</a:t>
            </a:r>
            <a:r>
              <a:rPr lang="es-ES" sz="2000" dirty="0">
                <a:solidFill>
                  <a:srgbClr val="00A1E4"/>
                </a:solidFill>
                <a:latin typeface="Arial Black"/>
                <a:cs typeface="Arial Black"/>
              </a:rPr>
              <a:t>ar</a:t>
            </a:r>
            <a:r>
              <a:rPr lang="es-ES" sz="2000" dirty="0">
                <a:solidFill>
                  <a:srgbClr val="595959"/>
                </a:solidFill>
                <a:latin typeface="Arial Black"/>
                <a:cs typeface="Arial Black"/>
              </a:rPr>
              <a:t> la carrera dentro de tres años.</a:t>
            </a:r>
          </a:p>
        </p:txBody>
      </p:sp>
      <p:sp>
        <p:nvSpPr>
          <p:cNvPr id="4" name="Marcador de texto 4"/>
          <p:cNvSpPr txBox="1">
            <a:spLocks/>
          </p:cNvSpPr>
          <p:nvPr/>
        </p:nvSpPr>
        <p:spPr>
          <a:xfrm>
            <a:off x="467544" y="2061270"/>
            <a:ext cx="8144520" cy="143973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s-ES" sz="2800" dirty="0">
                <a:solidFill>
                  <a:srgbClr val="00A1E4"/>
                </a:solidFill>
                <a:latin typeface="Arial"/>
                <a:cs typeface="Arial"/>
              </a:rPr>
              <a:t>Ir</a:t>
            </a:r>
            <a:r>
              <a:rPr lang="es-ES" sz="2800" dirty="0">
                <a:solidFill>
                  <a:schemeClr val="tx1"/>
                </a:solidFill>
                <a:latin typeface="Arial"/>
                <a:cs typeface="Arial"/>
              </a:rPr>
              <a:t> en presente </a:t>
            </a:r>
            <a:r>
              <a:rPr lang="es-ES" sz="2800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s-ES" sz="28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s-ES" sz="2800" dirty="0" smtClean="0">
                <a:solidFill>
                  <a:schemeClr val="tx1"/>
                </a:solidFill>
                <a:latin typeface="Arial"/>
                <a:cs typeface="Arial"/>
              </a:rPr>
              <a:t>+ </a:t>
            </a:r>
            <a:r>
              <a:rPr lang="es-ES" sz="2800" dirty="0">
                <a:solidFill>
                  <a:schemeClr val="tx1"/>
                </a:solidFill>
                <a:latin typeface="Arial"/>
                <a:cs typeface="Arial"/>
              </a:rPr>
              <a:t>preposición </a:t>
            </a:r>
            <a:r>
              <a:rPr lang="es-ES" sz="2800" dirty="0">
                <a:solidFill>
                  <a:srgbClr val="00A1E4"/>
                </a:solidFill>
                <a:latin typeface="Arial"/>
                <a:cs typeface="Arial"/>
              </a:rPr>
              <a:t>a</a:t>
            </a:r>
            <a:r>
              <a:rPr lang="es-ES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s-ES" sz="2800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s-ES" sz="28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s-ES" sz="2800" dirty="0" smtClean="0">
                <a:solidFill>
                  <a:schemeClr val="tx1"/>
                </a:solidFill>
                <a:latin typeface="Arial"/>
                <a:cs typeface="Arial"/>
              </a:rPr>
              <a:t>+ </a:t>
            </a:r>
            <a:r>
              <a:rPr lang="es-ES" sz="2800" dirty="0">
                <a:solidFill>
                  <a:schemeClr val="tx1"/>
                </a:solidFill>
                <a:latin typeface="Arial"/>
                <a:cs typeface="Arial"/>
              </a:rPr>
              <a:t>infinitivo del verbo principal </a:t>
            </a:r>
            <a:r>
              <a:rPr lang="es-ES" sz="2800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s-ES" sz="28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s-ES" sz="2000" b="1" dirty="0" smtClean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s-ES" sz="2000" b="1" dirty="0">
                <a:solidFill>
                  <a:schemeClr val="tx1"/>
                </a:solidFill>
                <a:latin typeface="Arial"/>
                <a:cs typeface="Arial"/>
              </a:rPr>
              <a:t>equivale a algunos usos del Futuro Imperfecto)</a:t>
            </a:r>
          </a:p>
        </p:txBody>
      </p:sp>
      <p:sp>
        <p:nvSpPr>
          <p:cNvPr id="6" name="Marcador de texto 4"/>
          <p:cNvSpPr txBox="1">
            <a:spLocks/>
          </p:cNvSpPr>
          <p:nvPr/>
        </p:nvSpPr>
        <p:spPr>
          <a:xfrm>
            <a:off x="107505" y="188640"/>
            <a:ext cx="9000998" cy="1296094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Usos de la perífrasis </a:t>
            </a: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de </a:t>
            </a:r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futuro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Marcador de texto 4"/>
          <p:cNvSpPr txBox="1">
            <a:spLocks/>
          </p:cNvSpPr>
          <p:nvPr/>
        </p:nvSpPr>
        <p:spPr>
          <a:xfrm>
            <a:off x="467544" y="5373217"/>
            <a:ext cx="8208912" cy="504055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¡Ojo!: </a:t>
            </a:r>
            <a:r>
              <a:rPr lang="es-ES" sz="2000" dirty="0">
                <a:solidFill>
                  <a:srgbClr val="00A1E4"/>
                </a:solidFill>
                <a:latin typeface="Arial"/>
                <a:cs typeface="Arial"/>
              </a:rPr>
              <a:t>El uso de la preposición a es obligatorio.</a:t>
            </a:r>
            <a:r>
              <a:rPr lang="es-ES" sz="2000" b="1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endParaRPr lang="es-ES" sz="20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1881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1187624" y="3050961"/>
            <a:ext cx="6840760" cy="756078"/>
          </a:xfrm>
        </p:spPr>
        <p:txBody>
          <a:bodyPr/>
          <a:lstStyle/>
          <a:p>
            <a:pPr marL="0" indent="0" algn="ctr">
              <a:buNone/>
            </a:pPr>
            <a: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  <a:t>Competición</a:t>
            </a:r>
            <a:endParaRPr lang="es-E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565673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" sz="4400" dirty="0">
                <a:solidFill>
                  <a:schemeClr val="bg1"/>
                </a:solidFill>
                <a:latin typeface="Arial Black"/>
                <a:cs typeface="Arial Black"/>
              </a:rPr>
              <a:t>01</a:t>
            </a: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45496" y="3373497"/>
            <a:ext cx="4032448" cy="24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2400" dirty="0"/>
              <a:t>Te ____ __ __________ 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(olvidar</a:t>
            </a:r>
            <a:r>
              <a:rPr lang="es-ES" sz="2400" dirty="0"/>
              <a:t>) </a:t>
            </a:r>
            <a:br>
              <a:rPr lang="es-ES" sz="2400" dirty="0"/>
            </a:br>
            <a:r>
              <a:rPr lang="es-ES" sz="2400" dirty="0"/>
              <a:t>te arrancaré de mi memoria</a:t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>Que te ____ __ __________ 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(borrar</a:t>
            </a:r>
            <a:r>
              <a:rPr lang="es-ES" sz="2400" dirty="0"/>
              <a:t>) para siempre de mi memoria </a:t>
            </a:r>
            <a:endParaRPr lang="es-ES" sz="2400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41489" y="1988840"/>
            <a:ext cx="44999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rgbClr val="00A1E4"/>
                </a:solidFill>
                <a:latin typeface="Futura"/>
              </a:rPr>
              <a:t>¿</a:t>
            </a:r>
            <a:r>
              <a:rPr lang="pt-BR" sz="2400" b="1" dirty="0" err="1">
                <a:solidFill>
                  <a:srgbClr val="00A1E4"/>
                </a:solidFill>
                <a:latin typeface="Futura"/>
              </a:rPr>
              <a:t>Cómo</a:t>
            </a:r>
            <a:r>
              <a:rPr lang="pt-BR" sz="2400" b="1" dirty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>
                <a:solidFill>
                  <a:srgbClr val="00A1E4"/>
                </a:solidFill>
                <a:latin typeface="Futura"/>
              </a:rPr>
              <a:t>quedan</a:t>
            </a:r>
            <a:r>
              <a:rPr lang="pt-BR" sz="2400" b="1" dirty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>
                <a:solidFill>
                  <a:srgbClr val="00A1E4"/>
                </a:solidFill>
                <a:latin typeface="Futura"/>
              </a:rPr>
              <a:t>las</a:t>
            </a:r>
            <a:r>
              <a:rPr lang="pt-BR" sz="2400" b="1" dirty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>
                <a:solidFill>
                  <a:srgbClr val="00A1E4"/>
                </a:solidFill>
                <a:latin typeface="Futura"/>
              </a:rPr>
              <a:t>perífrasis</a:t>
            </a:r>
            <a:r>
              <a:rPr lang="pt-BR" sz="2400" b="1" dirty="0">
                <a:solidFill>
                  <a:srgbClr val="00A1E4"/>
                </a:solidFill>
                <a:latin typeface="Futura"/>
              </a:rPr>
              <a:t> de futuro de la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canción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“Te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voy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a olvidar”, de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Malú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?</a:t>
            </a:r>
            <a:endParaRPr lang="pt-BR" sz="2400" b="1" dirty="0">
              <a:solidFill>
                <a:srgbClr val="00A1E4"/>
              </a:solidFill>
              <a:latin typeface="Futura"/>
            </a:endParaRPr>
          </a:p>
        </p:txBody>
      </p:sp>
      <p:pic>
        <p:nvPicPr>
          <p:cNvPr id="18" name="Imagen 17" descr="17708827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2" t="1242" r="22607"/>
          <a:stretch/>
        </p:blipFill>
        <p:spPr>
          <a:xfrm>
            <a:off x="469963" y="1986469"/>
            <a:ext cx="3882790" cy="38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6347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4"/>
          <p:cNvSpPr txBox="1">
            <a:spLocks/>
          </p:cNvSpPr>
          <p:nvPr/>
        </p:nvSpPr>
        <p:spPr>
          <a:xfrm>
            <a:off x="539551" y="476672"/>
            <a:ext cx="8136905" cy="792088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s-ES" sz="4400" dirty="0" smtClean="0">
                <a:solidFill>
                  <a:schemeClr val="bg1"/>
                </a:solidFill>
                <a:latin typeface="Arial Black"/>
                <a:cs typeface="Arial Black"/>
              </a:rPr>
              <a:t>02.</a:t>
            </a:r>
            <a:endParaRPr lang="es-E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788024" y="3717033"/>
            <a:ext cx="3456384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_tradnl" sz="2400" dirty="0"/>
              <a:t>Nosotros </a:t>
            </a:r>
            <a:r>
              <a:rPr lang="es-ES_tradnl" sz="2400" dirty="0" smtClean="0"/>
              <a:t>___________ </a:t>
            </a:r>
            <a:r>
              <a:rPr lang="es-ES_tradnl" sz="2400" dirty="0"/>
              <a:t>___ ______________ </a:t>
            </a:r>
            <a:r>
              <a:rPr lang="es-ES_tradnl" sz="2400" dirty="0" smtClean="0"/>
              <a:t/>
            </a:r>
            <a:br>
              <a:rPr lang="es-ES_tradnl" sz="2400" dirty="0" smtClean="0"/>
            </a:br>
            <a:r>
              <a:rPr lang="es-ES_tradnl" sz="2400" dirty="0" smtClean="0"/>
              <a:t>al </a:t>
            </a:r>
            <a:r>
              <a:rPr lang="es-ES_tradnl" sz="2400" dirty="0"/>
              <a:t>fútbol hoy por la </a:t>
            </a:r>
            <a:r>
              <a:rPr lang="es-ES_tradnl" sz="2400" dirty="0" smtClean="0"/>
              <a:t>tarde. </a:t>
            </a:r>
            <a:br>
              <a:rPr lang="es-ES_tradnl" sz="2400" dirty="0" smtClean="0"/>
            </a:br>
            <a:endParaRPr lang="es-ES" sz="2400" b="1" dirty="0"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8" name="Marcador de posición de 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988770"/>
            <a:ext cx="3887788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602645" y="1959798"/>
            <a:ext cx="44999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rgbClr val="00A1E4"/>
                </a:solidFill>
                <a:latin typeface="Futura"/>
              </a:rPr>
              <a:t>¿</a:t>
            </a:r>
            <a:r>
              <a:rPr lang="pt-BR" sz="2400" b="1" dirty="0" err="1">
                <a:solidFill>
                  <a:srgbClr val="00A1E4"/>
                </a:solidFill>
                <a:latin typeface="Futura"/>
              </a:rPr>
              <a:t>Cómo</a:t>
            </a:r>
            <a:r>
              <a:rPr lang="pt-BR" sz="2400" b="1" dirty="0">
                <a:solidFill>
                  <a:srgbClr val="00A1E4"/>
                </a:solidFill>
                <a:latin typeface="Futura"/>
              </a:rPr>
              <a:t> queda la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perífrasis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con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</a:t>
            </a:r>
            <a:r>
              <a:rPr lang="pt-BR" sz="2400" b="1" dirty="0" err="1" smtClean="0">
                <a:solidFill>
                  <a:srgbClr val="00A1E4"/>
                </a:solidFill>
                <a:latin typeface="Futura"/>
              </a:rPr>
              <a:t>el</a:t>
            </a:r>
            <a:r>
              <a:rPr lang="pt-BR" sz="2400" b="1" dirty="0" smtClean="0">
                <a:solidFill>
                  <a:srgbClr val="00A1E4"/>
                </a:solidFill>
                <a:latin typeface="Futura"/>
              </a:rPr>
              <a:t> verbo “jugar”?</a:t>
            </a:r>
            <a:endParaRPr lang="pt-BR" sz="2400" b="1" dirty="0">
              <a:solidFill>
                <a:srgbClr val="00A1E4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404757368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387</Words>
  <Application>Microsoft Macintosh PowerPoint</Application>
  <PresentationFormat>Presentación en pantalla (4:3)</PresentationFormat>
  <Paragraphs>90</Paragraphs>
  <Slides>15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do Office</vt:lpstr>
      <vt:lpstr>Presentación de PowerPoint</vt:lpstr>
      <vt:lpstr>Presentación de PowerPoint</vt:lpstr>
      <vt:lpstr>Presentación de PowerPoint</vt:lpstr>
      <vt:lpstr>Ir (en presente) + “a” +infinitivo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Respuestas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 PRESENT TENSE</dc:title>
  <dc:creator>Hilani</dc:creator>
  <cp:lastModifiedBy>cferreira</cp:lastModifiedBy>
  <cp:revision>92</cp:revision>
  <dcterms:created xsi:type="dcterms:W3CDTF">2015-01-08T15:47:12Z</dcterms:created>
  <dcterms:modified xsi:type="dcterms:W3CDTF">2015-02-19T20:12:41Z</dcterms:modified>
</cp:coreProperties>
</file>